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43"/>
  </p:notesMasterIdLst>
  <p:sldIdLst>
    <p:sldId id="256" r:id="rId2"/>
    <p:sldId id="373" r:id="rId3"/>
    <p:sldId id="334" r:id="rId4"/>
    <p:sldId id="367" r:id="rId5"/>
    <p:sldId id="368" r:id="rId6"/>
    <p:sldId id="370" r:id="rId7"/>
    <p:sldId id="309" r:id="rId8"/>
    <p:sldId id="278" r:id="rId9"/>
    <p:sldId id="375" r:id="rId10"/>
    <p:sldId id="376" r:id="rId11"/>
    <p:sldId id="292" r:id="rId12"/>
    <p:sldId id="293" r:id="rId13"/>
    <p:sldId id="361" r:id="rId14"/>
    <p:sldId id="362" r:id="rId15"/>
    <p:sldId id="295" r:id="rId16"/>
    <p:sldId id="296" r:id="rId17"/>
    <p:sldId id="297" r:id="rId18"/>
    <p:sldId id="299" r:id="rId19"/>
    <p:sldId id="300" r:id="rId20"/>
    <p:sldId id="301" r:id="rId21"/>
    <p:sldId id="374" r:id="rId22"/>
    <p:sldId id="302" r:id="rId23"/>
    <p:sldId id="371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74" r:id="rId33"/>
    <p:sldId id="276" r:id="rId34"/>
    <p:sldId id="320" r:id="rId35"/>
    <p:sldId id="277" r:id="rId36"/>
    <p:sldId id="372" r:id="rId37"/>
    <p:sldId id="279" r:id="rId38"/>
    <p:sldId id="280" r:id="rId39"/>
    <p:sldId id="281" r:id="rId40"/>
    <p:sldId id="282" r:id="rId41"/>
    <p:sldId id="317" r:id="rId42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0" roundtripDataSignature="AMtx7mgMvwP9ywRzimF1eSlUgzV5CiVz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F4B183"/>
    <a:srgbClr val="086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09"/>
    <p:restoredTop sz="87887"/>
  </p:normalViewPr>
  <p:slideViewPr>
    <p:cSldViewPr snapToGrid="0" snapToObjects="1">
      <p:cViewPr varScale="1">
        <p:scale>
          <a:sx n="108" d="100"/>
          <a:sy n="108" d="100"/>
        </p:scale>
        <p:origin x="832" y="18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80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8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1" name="Google Shape;551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Have students write out the pseudocode</a:t>
            </a:r>
          </a:p>
        </p:txBody>
      </p:sp>
      <p:sp>
        <p:nvSpPr>
          <p:cNvPr id="551" name="Google Shape;551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88053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1" name="Google Shape;551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56487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What’s the problem with this? Will always execute the first two lines in loop at the beginning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6" name="Google Shape;56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7" name="Google Shape;577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8" name="Google Shape;588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89" name="Google Shape;589;p7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1" name="Google Shape;611;p7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2" name="Google Shape;612;p7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2" name="Google Shape;622;p7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23" name="Google Shape;623;p7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4122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3" name="Google Shape;633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4" name="Google Shape;634;p7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3" name="Google Shape;633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4" name="Google Shape;634;p7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20899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4" name="Google Shape;644;p7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Walk through an example at the end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Test with R0 = 5, R1 = 2</a:t>
            </a:r>
          </a:p>
        </p:txBody>
      </p:sp>
      <p:sp>
        <p:nvSpPr>
          <p:cNvPr id="645" name="Google Shape;645;p7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9223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13" name="Google Shape;11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2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21" name="Google Shape;121;p2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p2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Control: Instructions, program counter, ALU output control bits (determine whether you should jump or not)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Address: A register communicates which item in item in memory to access, output of control is an address that tells us which instruction to execute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	Question: Why two arrows for the address bus?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Data: D register that feeds into the ALU, the output of the ALU may be stored in the D register, to update data in memory</a:t>
            </a:r>
          </a:p>
        </p:txBody>
      </p:sp>
      <p:sp>
        <p:nvSpPr>
          <p:cNvPr id="144" name="Google Shape;144;p2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0" name="Google Shape;18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7" name="Google Shape;18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07" name="Google Shape;20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" name="Google Shape;61;p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90546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4" name="Google Shape;21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38" name="Google Shape;23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63" name="Google Shape;26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1" name="Google Shape;32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1" name="Google Shape;32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6901625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54" name="Google Shape;354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174706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8" name="Google Shape;368;p3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9" name="Google Shape;369;p3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8" name="Google Shape;39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Why is </a:t>
            </a:r>
            <a:r>
              <a:rPr lang="en-US" dirty="0" err="1"/>
              <a:t>addressM</a:t>
            </a:r>
            <a:r>
              <a:rPr lang="en-US" dirty="0"/>
              <a:t> only 15 bits? Because updating the A register, which can only store 15 bits for the value itself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Why is pc only 15 bits?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 thought we were using 16-bit words</a:t>
            </a:r>
          </a:p>
        </p:txBody>
      </p:sp>
      <p:sp>
        <p:nvSpPr>
          <p:cNvPr id="406" name="Google Shape;40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" name="Google Shape;61;p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4" name="Google Shape;414;p3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5" name="Google Shape;415;p3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8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816" name="Google Shape;816;p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91" name="Google Shape;9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4524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7" name="Google Shape;377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66960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4" name="Google Shape;38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4828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27EFEB19-51EA-34D9-A5D9-6ECA813952A7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7C5B71F9-0057-CDBA-50DC-CAE7109C537B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1AB5F857-ACE6-60BF-7898-AFBBA2B9923A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9: Exam Preparation &amp; Building a Computer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3F81FFA0-2BE6-859E-C6E3-53DDFDB00E61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D2AB1BB7-4C75-2254-06A2-A19295D4AC30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A10FB8E3-9771-188D-9B1C-2DB4F1ED210E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050078F1-40D3-138F-6486-3223BF6E6195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9: Exam Preparation &amp; Building a Computer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2EEFA769-EBD1-CB02-B95F-BA4E6342F997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Exam Preparation &amp; Building a Computer</a:t>
            </a:r>
            <a:endParaRPr sz="3100"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685800" y="5219363"/>
            <a:ext cx="7772400" cy="127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Exam Preparation, Multiplication Implementation Exercise, Building a Computer, Hack CPU Interface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Binary and Hexadecimal Conversion</a:t>
            </a:r>
            <a:endParaRPr/>
          </a:p>
        </p:txBody>
      </p:sp>
      <p:sp>
        <p:nvSpPr>
          <p:cNvPr id="401" name="Google Shape;401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One-to-one correspondence between binary and hexadecimal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To convert from binary to hexadecimal, swap out binary bits digits for the corresponding hexadecimal digit (or vice versa)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lang="en-US" dirty="0"/>
          </a:p>
          <a:p>
            <a:pPr marL="347472" lvl="0" indent="-347472"/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0x</a:t>
            </a:r>
            <a:r>
              <a:rPr lang="en-US" dirty="0">
                <a:solidFill>
                  <a:srgbClr val="FF0000"/>
                </a:solidFill>
                <a:latin typeface="Cambria Math"/>
                <a:ea typeface="Cambria Math"/>
                <a:cs typeface="Cambria Math"/>
                <a:sym typeface="Cambria Math"/>
              </a:rPr>
              <a:t>3</a:t>
            </a:r>
            <a:r>
              <a:rPr lang="en-US" dirty="0">
                <a:solidFill>
                  <a:srgbClr val="00B050"/>
                </a:solidFill>
                <a:latin typeface="Cambria Math"/>
                <a:ea typeface="Cambria Math"/>
                <a:cs typeface="Cambria Math"/>
                <a:sym typeface="Cambria Math"/>
              </a:rPr>
              <a:t>A</a:t>
            </a:r>
            <a:r>
              <a:rPr lang="en-US" dirty="0"/>
              <a:t> is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</a:t>
            </a:r>
            <a:r>
              <a:rPr lang="en-US" dirty="0">
                <a:solidFill>
                  <a:srgbClr val="FF0000"/>
                </a:solidFill>
                <a:latin typeface="Cambria Math"/>
                <a:ea typeface="Cambria Math"/>
                <a:cs typeface="Cambria Math"/>
                <a:sym typeface="Cambria Math"/>
              </a:rPr>
              <a:t>0011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_</a:t>
            </a:r>
            <a:r>
              <a:rPr lang="en-US" dirty="0">
                <a:solidFill>
                  <a:srgbClr val="00B050"/>
                </a:solidFill>
                <a:latin typeface="Cambria Math"/>
                <a:ea typeface="Cambria Math"/>
                <a:cs typeface="Cambria Math"/>
                <a:sym typeface="Cambria Math"/>
              </a:rPr>
              <a:t>1010</a:t>
            </a:r>
          </a:p>
          <a:p>
            <a:pPr marL="640080" lvl="1" indent="-283464"/>
            <a:r>
              <a:rPr lang="en-US" dirty="0">
                <a:solidFill>
                  <a:srgbClr val="FF0000"/>
                </a:solidFill>
                <a:latin typeface="Cambria Math"/>
                <a:ea typeface="Cambria Math"/>
                <a:cs typeface="Cambria Math"/>
                <a:sym typeface="Cambria Math"/>
              </a:rPr>
              <a:t>0x3 == 0b0011</a:t>
            </a:r>
          </a:p>
          <a:p>
            <a:pPr marL="640080" lvl="1" indent="-283464"/>
            <a:r>
              <a:rPr lang="en-US" dirty="0">
                <a:solidFill>
                  <a:srgbClr val="00B050"/>
                </a:solidFill>
                <a:latin typeface="Cambria Math"/>
                <a:ea typeface="Cambria Math"/>
                <a:cs typeface="Cambria Math"/>
                <a:sym typeface="Cambria Math"/>
              </a:rPr>
              <a:t>0xA == 0b1010 </a:t>
            </a:r>
            <a:endParaRPr dirty="0">
              <a:solidFill>
                <a:srgbClr val="00B050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02" name="Google Shape;402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47" name="Google Shape;547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Write a program that multiplies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R0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/>
              <a:t> and stores the result in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R2</a:t>
            </a:r>
            <a:endParaRPr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Remember we don’t have a multiply operation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will have to use add and loops to get the job done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Roadmap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Start with pseudocode using if statements, loops, etc.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Remove conditionals and loops by using jumps in pseudocode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Convert pseudocode to assembly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48" name="Google Shape;548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54" name="Google Shape;554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Goal: Implement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R0 × R1 = R2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5" name="Google Shape;555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EB15AF3-DE8B-9AFE-EAC7-B95A283649D0}"/>
              </a:ext>
            </a:extLst>
          </p:cNvPr>
          <p:cNvGraphicFramePr>
            <a:graphicFrameLocks noGrp="1"/>
          </p:cNvGraphicFramePr>
          <p:nvPr/>
        </p:nvGraphicFramePr>
        <p:xfrm>
          <a:off x="658368" y="2250440"/>
          <a:ext cx="7876032" cy="43698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016">
                  <a:extLst>
                    <a:ext uri="{9D8B030D-6E8A-4147-A177-3AD203B41FA5}">
                      <a16:colId xmlns:a16="http://schemas.microsoft.com/office/drawing/2014/main" val="1590565910"/>
                    </a:ext>
                  </a:extLst>
                </a:gridCol>
                <a:gridCol w="3938016">
                  <a:extLst>
                    <a:ext uri="{9D8B030D-6E8A-4147-A177-3AD203B41FA5}">
                      <a16:colId xmlns:a16="http://schemas.microsoft.com/office/drawing/2014/main" val="3543207471"/>
                    </a:ext>
                  </a:extLst>
                </a:gridCol>
              </a:tblGrid>
              <a:tr h="499504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Pseudocode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Hack Assembly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3333029"/>
                  </a:ext>
                </a:extLst>
              </a:tr>
              <a:tr h="3870312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553139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54" name="Google Shape;554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Goal: Implement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R0 × R1 = R2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5" name="Google Shape;555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EB15AF3-DE8B-9AFE-EAC7-B95A283649D0}"/>
              </a:ext>
            </a:extLst>
          </p:cNvPr>
          <p:cNvGraphicFramePr>
            <a:graphicFrameLocks noGrp="1"/>
          </p:cNvGraphicFramePr>
          <p:nvPr/>
        </p:nvGraphicFramePr>
        <p:xfrm>
          <a:off x="658368" y="2250440"/>
          <a:ext cx="7876032" cy="43698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016">
                  <a:extLst>
                    <a:ext uri="{9D8B030D-6E8A-4147-A177-3AD203B41FA5}">
                      <a16:colId xmlns:a16="http://schemas.microsoft.com/office/drawing/2014/main" val="1590565910"/>
                    </a:ext>
                  </a:extLst>
                </a:gridCol>
                <a:gridCol w="3938016">
                  <a:extLst>
                    <a:ext uri="{9D8B030D-6E8A-4147-A177-3AD203B41FA5}">
                      <a16:colId xmlns:a16="http://schemas.microsoft.com/office/drawing/2014/main" val="3543207471"/>
                    </a:ext>
                  </a:extLst>
                </a:gridCol>
              </a:tblGrid>
              <a:tr h="499504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Pseudocode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Hack Assembly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3333029"/>
                  </a:ext>
                </a:extLst>
              </a:tr>
              <a:tr h="3870312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5531393"/>
                  </a:ext>
                </a:extLst>
              </a:tr>
            </a:tbl>
          </a:graphicData>
        </a:graphic>
      </p:graphicFrame>
      <p:sp>
        <p:nvSpPr>
          <p:cNvPr id="2" name="Google Shape;554;p67">
            <a:extLst>
              <a:ext uri="{FF2B5EF4-FFF2-40B4-BE49-F238E27FC236}">
                <a16:creationId xmlns:a16="http://schemas.microsoft.com/office/drawing/2014/main" id="{5E5E4DC5-E6EE-156E-140D-C6B9DDCC1AF8}"/>
              </a:ext>
            </a:extLst>
          </p:cNvPr>
          <p:cNvSpPr txBox="1">
            <a:spLocks/>
          </p:cNvSpPr>
          <p:nvPr/>
        </p:nvSpPr>
        <p:spPr>
          <a:xfrm>
            <a:off x="658368" y="2867787"/>
            <a:ext cx="3794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Approach: add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R0</a:t>
            </a:r>
            <a:r>
              <a:rPr lang="en-US" dirty="0"/>
              <a:t> to the result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/>
              <a:t> times</a:t>
            </a:r>
          </a:p>
          <a:p>
            <a:pPr marL="347472" indent="-347472"/>
            <a:endParaRPr lang="en-US"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sym typeface="Cambria Math"/>
            </a:endParaRPr>
          </a:p>
          <a:p>
            <a:pPr marL="347472" indent="-347472"/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  <a:p>
            <a:pPr marL="0" indent="0">
              <a:buFont typeface="Noto Sans Symbols"/>
              <a:buNone/>
            </a:pPr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151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54" name="Google Shape;554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Goal: Implement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R0 × R1 = R2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5" name="Google Shape;555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EB15AF3-DE8B-9AFE-EAC7-B95A283649D0}"/>
              </a:ext>
            </a:extLst>
          </p:cNvPr>
          <p:cNvGraphicFramePr>
            <a:graphicFrameLocks noGrp="1"/>
          </p:cNvGraphicFramePr>
          <p:nvPr/>
        </p:nvGraphicFramePr>
        <p:xfrm>
          <a:off x="658368" y="2250440"/>
          <a:ext cx="7876032" cy="43698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016">
                  <a:extLst>
                    <a:ext uri="{9D8B030D-6E8A-4147-A177-3AD203B41FA5}">
                      <a16:colId xmlns:a16="http://schemas.microsoft.com/office/drawing/2014/main" val="1590565910"/>
                    </a:ext>
                  </a:extLst>
                </a:gridCol>
                <a:gridCol w="3938016">
                  <a:extLst>
                    <a:ext uri="{9D8B030D-6E8A-4147-A177-3AD203B41FA5}">
                      <a16:colId xmlns:a16="http://schemas.microsoft.com/office/drawing/2014/main" val="3543207471"/>
                    </a:ext>
                  </a:extLst>
                </a:gridCol>
              </a:tblGrid>
              <a:tr h="499504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Pseudocode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Hack Assembly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3333029"/>
                  </a:ext>
                </a:extLst>
              </a:tr>
              <a:tr h="3870312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5531393"/>
                  </a:ext>
                </a:extLst>
              </a:tr>
            </a:tbl>
          </a:graphicData>
        </a:graphic>
      </p:graphicFrame>
      <p:sp>
        <p:nvSpPr>
          <p:cNvPr id="2" name="Google Shape;554;p67">
            <a:extLst>
              <a:ext uri="{FF2B5EF4-FFF2-40B4-BE49-F238E27FC236}">
                <a16:creationId xmlns:a16="http://schemas.microsoft.com/office/drawing/2014/main" id="{5E5E4DC5-E6EE-156E-140D-C6B9DDCC1AF8}"/>
              </a:ext>
            </a:extLst>
          </p:cNvPr>
          <p:cNvSpPr txBox="1">
            <a:spLocks/>
          </p:cNvSpPr>
          <p:nvPr/>
        </p:nvSpPr>
        <p:spPr>
          <a:xfrm>
            <a:off x="658368" y="2867787"/>
            <a:ext cx="3794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Approach: add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R0</a:t>
            </a:r>
            <a:r>
              <a:rPr lang="en-US" dirty="0"/>
              <a:t> to the result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/>
              <a:t> times</a:t>
            </a:r>
          </a:p>
          <a:p>
            <a:pPr marL="347472" indent="-347472"/>
            <a:endParaRPr lang="en-US"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sym typeface="Cambria Math"/>
            </a:endParaRPr>
          </a:p>
          <a:p>
            <a:pPr marL="347472" indent="-347472"/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  <a:p>
            <a:pPr marL="0" indent="0">
              <a:buFont typeface="Noto Sans Symbols"/>
              <a:buNone/>
            </a:pPr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  <p:sp>
        <p:nvSpPr>
          <p:cNvPr id="3" name="Google Shape;563;g110e224f861_0_0">
            <a:extLst>
              <a:ext uri="{FF2B5EF4-FFF2-40B4-BE49-F238E27FC236}">
                <a16:creationId xmlns:a16="http://schemas.microsoft.com/office/drawing/2014/main" id="{B50D4725-D423-8BC0-FFAF-7A5E1BB29253}"/>
              </a:ext>
            </a:extLst>
          </p:cNvPr>
          <p:cNvSpPr txBox="1"/>
          <p:nvPr/>
        </p:nvSpPr>
        <p:spPr>
          <a:xfrm>
            <a:off x="1240830" y="4320797"/>
            <a:ext cx="26292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39122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69" name="Google Shape;569;p6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Remove loops from pseudocode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 labels to notate important sections of the code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70" name="Google Shape;570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571" name="Google Shape;571;p68"/>
          <p:cNvSpPr txBox="1"/>
          <p:nvPr/>
        </p:nvSpPr>
        <p:spPr>
          <a:xfrm>
            <a:off x="4570717" y="1358934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Attempt 1: What happens when </a:t>
            </a:r>
            <a:r>
              <a:rPr lang="en-US" sz="2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R1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0? What should happen?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68"/>
          <p:cNvSpPr txBox="1"/>
          <p:nvPr/>
        </p:nvSpPr>
        <p:spPr>
          <a:xfrm>
            <a:off x="1169792" y="4120106"/>
            <a:ext cx="2629289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3" name="Google Shape;573;p68"/>
          <p:cNvSpPr txBox="1"/>
          <p:nvPr/>
        </p:nvSpPr>
        <p:spPr>
          <a:xfrm>
            <a:off x="4955133" y="3327598"/>
            <a:ext cx="3807867" cy="3003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R1 = R1 - 1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IF R1 &gt; 0 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INFINITE LOOP</a:t>
            </a:r>
            <a:endParaRPr/>
          </a:p>
        </p:txBody>
      </p:sp>
      <p:sp>
        <p:nvSpPr>
          <p:cNvPr id="574" name="Google Shape;574;p68"/>
          <p:cNvSpPr/>
          <p:nvPr/>
        </p:nvSpPr>
        <p:spPr>
          <a:xfrm>
            <a:off x="4164515" y="4578056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80" name="Google Shape;580;p6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Remove loops from pseudocode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 labels to notate important sections of the code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81" name="Google Shape;581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582" name="Google Shape;582;p69"/>
          <p:cNvSpPr txBox="1"/>
          <p:nvPr/>
        </p:nvSpPr>
        <p:spPr>
          <a:xfrm>
            <a:off x="4570717" y="1358934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Attempt 1: What happens when </a:t>
            </a:r>
            <a:r>
              <a:rPr lang="en-US" sz="2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R1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0? What should happen?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69"/>
          <p:cNvSpPr txBox="1"/>
          <p:nvPr/>
        </p:nvSpPr>
        <p:spPr>
          <a:xfrm>
            <a:off x="1169792" y="4120106"/>
            <a:ext cx="2629289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4" name="Google Shape;584;p69"/>
          <p:cNvSpPr txBox="1"/>
          <p:nvPr/>
        </p:nvSpPr>
        <p:spPr>
          <a:xfrm>
            <a:off x="5031333" y="2927622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585" name="Google Shape;585;p69"/>
          <p:cNvSpPr/>
          <p:nvPr/>
        </p:nvSpPr>
        <p:spPr>
          <a:xfrm>
            <a:off x="4164515" y="4578056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92" name="Google Shape;592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93" name="Google Shape;593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594" name="Google Shape;594;p70"/>
          <p:cNvSpPr txBox="1"/>
          <p:nvPr/>
        </p:nvSpPr>
        <p:spPr>
          <a:xfrm>
            <a:off x="4570717" y="1358934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70"/>
          <p:cNvSpPr txBox="1"/>
          <p:nvPr/>
        </p:nvSpPr>
        <p:spPr>
          <a:xfrm>
            <a:off x="762849" y="2263877"/>
            <a:ext cx="3807900" cy="37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1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 dirty="0">
              <a:solidFill>
                <a:srgbClr val="FF9A0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dirty="0">
              <a:solidFill>
                <a:srgbClr val="FF9A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dirty="0"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 dirty="0"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 dirty="0"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 dirty="0"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 dirty="0"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 dirty="0"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dirty="0"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 dirty="0"/>
          </a:p>
        </p:txBody>
      </p:sp>
      <p:sp>
        <p:nvSpPr>
          <p:cNvPr id="596" name="Google Shape;596;p70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7" name="Google Shape;597;p70"/>
          <p:cNvSpPr txBox="1"/>
          <p:nvPr/>
        </p:nvSpPr>
        <p:spPr>
          <a:xfrm>
            <a:off x="5390359" y="2851277"/>
            <a:ext cx="3807867" cy="3003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1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dirty="0">
              <a:solidFill>
                <a:srgbClr val="FF9A0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B7F064E-2FA2-1A42-C5CC-6D4299BF1E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669344"/>
              </p:ext>
            </p:extLst>
          </p:nvPr>
        </p:nvGraphicFramePr>
        <p:xfrm>
          <a:off x="3250499" y="1974339"/>
          <a:ext cx="1909998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232244231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973165804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62036181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15395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57343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20180BC-CB1D-6F1E-CB7D-42F12EA761F7}"/>
              </a:ext>
            </a:extLst>
          </p:cNvPr>
          <p:cNvGraphicFramePr>
            <a:graphicFrameLocks noGrp="1"/>
          </p:cNvGraphicFramePr>
          <p:nvPr/>
        </p:nvGraphicFramePr>
        <p:xfrm>
          <a:off x="3887165" y="2917982"/>
          <a:ext cx="1273332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361366338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45742580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054403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12509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28524AE-B75B-EF12-1790-3FDB878CDBC8}"/>
              </a:ext>
            </a:extLst>
          </p:cNvPr>
          <p:cNvSpPr txBox="1"/>
          <p:nvPr/>
        </p:nvSpPr>
        <p:spPr>
          <a:xfrm>
            <a:off x="2820162" y="2968250"/>
            <a:ext cx="1121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Registers: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DC7B07-AEE3-A974-32B4-8E77171C422A}"/>
              </a:ext>
            </a:extLst>
          </p:cNvPr>
          <p:cNvSpPr txBox="1"/>
          <p:nvPr/>
        </p:nvSpPr>
        <p:spPr>
          <a:xfrm>
            <a:off x="1867867" y="2029014"/>
            <a:ext cx="147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Memory (M):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7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615" name="Google Shape;615;p7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Convert to Hack Assembly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6" name="Google Shape;616;p7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617" name="Google Shape;617;p72"/>
          <p:cNvSpPr txBox="1"/>
          <p:nvPr/>
        </p:nvSpPr>
        <p:spPr>
          <a:xfrm>
            <a:off x="5384303" y="2263877"/>
            <a:ext cx="3807867" cy="5606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1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dirty="0">
              <a:solidFill>
                <a:srgbClr val="FF9A0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9" name="Google Shape;619;p72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595;p70">
            <a:extLst>
              <a:ext uri="{FF2B5EF4-FFF2-40B4-BE49-F238E27FC236}">
                <a16:creationId xmlns:a16="http://schemas.microsoft.com/office/drawing/2014/main" id="{7E03A348-AB22-D95C-F6B8-A909DA77BAD9}"/>
              </a:ext>
            </a:extLst>
          </p:cNvPr>
          <p:cNvSpPr txBox="1"/>
          <p:nvPr/>
        </p:nvSpPr>
        <p:spPr>
          <a:xfrm>
            <a:off x="762849" y="2263877"/>
            <a:ext cx="2996748" cy="37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92982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 dirty="0">
              <a:solidFill>
                <a:srgbClr val="49298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92982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 dirty="0">
              <a:solidFill>
                <a:srgbClr val="49298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1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dirty="0">
              <a:solidFill>
                <a:srgbClr val="FF9A0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1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 dirty="0">
              <a:solidFill>
                <a:srgbClr val="FF9A0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1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 dirty="0">
              <a:solidFill>
                <a:srgbClr val="FF9A0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 dirty="0"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 dirty="0"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 dirty="0"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dirty="0"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 dirty="0"/>
          </a:p>
        </p:txBody>
      </p:sp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00ED311B-D90A-461B-F427-03053DCED350}"/>
              </a:ext>
            </a:extLst>
          </p:cNvPr>
          <p:cNvGraphicFramePr>
            <a:graphicFrameLocks noGrp="1"/>
          </p:cNvGraphicFramePr>
          <p:nvPr/>
        </p:nvGraphicFramePr>
        <p:xfrm>
          <a:off x="3250499" y="1974339"/>
          <a:ext cx="1909998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232244231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973165804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62036181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15395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57343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BF3FEB8-D3E7-CD25-DE5B-48F126BC6666}"/>
              </a:ext>
            </a:extLst>
          </p:cNvPr>
          <p:cNvGraphicFramePr>
            <a:graphicFrameLocks noGrp="1"/>
          </p:cNvGraphicFramePr>
          <p:nvPr/>
        </p:nvGraphicFramePr>
        <p:xfrm>
          <a:off x="3887165" y="2917982"/>
          <a:ext cx="1273332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361366338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45742580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054403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12509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D4B7252-3676-493F-89C2-1928BC91B2AC}"/>
              </a:ext>
            </a:extLst>
          </p:cNvPr>
          <p:cNvSpPr txBox="1"/>
          <p:nvPr/>
        </p:nvSpPr>
        <p:spPr>
          <a:xfrm>
            <a:off x="2820162" y="2968250"/>
            <a:ext cx="1121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Registers: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086828-83D9-5D58-5139-471010B5DF31}"/>
              </a:ext>
            </a:extLst>
          </p:cNvPr>
          <p:cNvSpPr txBox="1"/>
          <p:nvPr/>
        </p:nvSpPr>
        <p:spPr>
          <a:xfrm>
            <a:off x="1867867" y="2029014"/>
            <a:ext cx="147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Memory (M):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7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626" name="Google Shape;626;p7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27" name="Google Shape;627;p7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628" name="Google Shape;628;p73"/>
          <p:cNvSpPr txBox="1"/>
          <p:nvPr/>
        </p:nvSpPr>
        <p:spPr>
          <a:xfrm>
            <a:off x="5384303" y="1452421"/>
            <a:ext cx="3807867" cy="7094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@R0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D = M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@R2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M = M + 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9" name="Google Shape;629;p73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 dirty="0"/>
          </a:p>
        </p:txBody>
      </p:sp>
      <p:sp>
        <p:nvSpPr>
          <p:cNvPr id="630" name="Google Shape;630;p73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F23F4A43-7175-E456-2143-1D9FF12419F9}"/>
              </a:ext>
            </a:extLst>
          </p:cNvPr>
          <p:cNvGraphicFramePr>
            <a:graphicFrameLocks noGrp="1"/>
          </p:cNvGraphicFramePr>
          <p:nvPr/>
        </p:nvGraphicFramePr>
        <p:xfrm>
          <a:off x="3250499" y="1974339"/>
          <a:ext cx="1909998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232244231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973165804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62036181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15395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57343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FA077F8-C215-36F9-F2B8-0FF3BC0F2C06}"/>
              </a:ext>
            </a:extLst>
          </p:cNvPr>
          <p:cNvGraphicFramePr>
            <a:graphicFrameLocks noGrp="1"/>
          </p:cNvGraphicFramePr>
          <p:nvPr/>
        </p:nvGraphicFramePr>
        <p:xfrm>
          <a:off x="3887165" y="2917982"/>
          <a:ext cx="1273332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361366338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45742580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054403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12509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A3FF1E7-ECE1-FEBE-B20F-BF3D52C0A584}"/>
              </a:ext>
            </a:extLst>
          </p:cNvPr>
          <p:cNvSpPr txBox="1"/>
          <p:nvPr/>
        </p:nvSpPr>
        <p:spPr>
          <a:xfrm>
            <a:off x="2820162" y="2968250"/>
            <a:ext cx="1121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Registers: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4CACBE-13B8-2BD2-558B-F6691055563C}"/>
              </a:ext>
            </a:extLst>
          </p:cNvPr>
          <p:cNvSpPr txBox="1"/>
          <p:nvPr/>
        </p:nvSpPr>
        <p:spPr>
          <a:xfrm>
            <a:off x="1867867" y="2029014"/>
            <a:ext cx="147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Memory (M):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Exam Preparation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Study Strategies, Mock Exam Problem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Multiplication Implementation Exercise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Multiplying Two Numbers in Hack Assembly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Building a Computer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Architecture, Fetch and Execute Cycle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Interface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3889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637" name="Google Shape;637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38" name="Google Shape;638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sp>
        <p:nvSpPr>
          <p:cNvPr id="639" name="Google Shape;639;p74"/>
          <p:cNvSpPr txBox="1"/>
          <p:nvPr/>
        </p:nvSpPr>
        <p:spPr>
          <a:xfrm>
            <a:off x="5336133" y="1108346"/>
            <a:ext cx="3807867" cy="5940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D = M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@R2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M = M + D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@R1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M = M - 1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 dirty="0">
                <a:solidFill>
                  <a:srgbClr val="492982"/>
                </a:solidFill>
                <a:latin typeface="Courier New"/>
                <a:ea typeface="Courier New"/>
                <a:cs typeface="Courier New"/>
                <a:sym typeface="Courier New"/>
              </a:rPr>
              <a:t>@LOOP</a:t>
            </a:r>
            <a:endParaRPr dirty="0">
              <a:solidFill>
                <a:srgbClr val="492982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92982"/>
                </a:solidFill>
                <a:latin typeface="Courier New"/>
                <a:ea typeface="Courier New"/>
                <a:cs typeface="Courier New"/>
                <a:sym typeface="Courier New"/>
              </a:rPr>
              <a:t> 0; JMP</a:t>
            </a:r>
            <a:endParaRPr dirty="0">
              <a:solidFill>
                <a:srgbClr val="49298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dirty="0"/>
          </a:p>
        </p:txBody>
      </p:sp>
      <p:sp>
        <p:nvSpPr>
          <p:cNvPr id="640" name="Google Shape;640;p74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92982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 dirty="0">
              <a:solidFill>
                <a:srgbClr val="49298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 dirty="0"/>
          </a:p>
        </p:txBody>
      </p:sp>
      <p:sp>
        <p:nvSpPr>
          <p:cNvPr id="641" name="Google Shape;641;p74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F21C9980-7E91-EF71-3A47-8F5DCC8CE256}"/>
              </a:ext>
            </a:extLst>
          </p:cNvPr>
          <p:cNvGraphicFramePr>
            <a:graphicFrameLocks noGrp="1"/>
          </p:cNvGraphicFramePr>
          <p:nvPr/>
        </p:nvGraphicFramePr>
        <p:xfrm>
          <a:off x="3250499" y="1974339"/>
          <a:ext cx="1909998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232244231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973165804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62036181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15395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57343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4F798D4-6D64-E230-A9BA-86017A1D42E5}"/>
              </a:ext>
            </a:extLst>
          </p:cNvPr>
          <p:cNvGraphicFramePr>
            <a:graphicFrameLocks noGrp="1"/>
          </p:cNvGraphicFramePr>
          <p:nvPr/>
        </p:nvGraphicFramePr>
        <p:xfrm>
          <a:off x="3887165" y="2917982"/>
          <a:ext cx="1273332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361366338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45742580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054403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12509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1BBB823-5149-9FC2-F45D-913F2E3D5A10}"/>
              </a:ext>
            </a:extLst>
          </p:cNvPr>
          <p:cNvSpPr txBox="1"/>
          <p:nvPr/>
        </p:nvSpPr>
        <p:spPr>
          <a:xfrm>
            <a:off x="2820162" y="2968250"/>
            <a:ext cx="1121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Registers: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02A141-4195-D9EC-191F-0A33DFB15754}"/>
              </a:ext>
            </a:extLst>
          </p:cNvPr>
          <p:cNvSpPr txBox="1"/>
          <p:nvPr/>
        </p:nvSpPr>
        <p:spPr>
          <a:xfrm>
            <a:off x="1867867" y="2029014"/>
            <a:ext cx="147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Memory (M):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637" name="Google Shape;637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38" name="Google Shape;638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639" name="Google Shape;639;p74"/>
          <p:cNvSpPr txBox="1"/>
          <p:nvPr/>
        </p:nvSpPr>
        <p:spPr>
          <a:xfrm>
            <a:off x="5336133" y="1108346"/>
            <a:ext cx="3807867" cy="5940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D = M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@R2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M = M + D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 dirty="0">
                <a:solidFill>
                  <a:srgbClr val="492982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dirty="0">
              <a:solidFill>
                <a:srgbClr val="492982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92982"/>
                </a:solidFill>
                <a:latin typeface="Courier New"/>
                <a:ea typeface="Courier New"/>
                <a:cs typeface="Courier New"/>
                <a:sym typeface="Courier New"/>
              </a:rPr>
              <a:t> M = M - 1</a:t>
            </a:r>
            <a:endParaRPr dirty="0">
              <a:solidFill>
                <a:srgbClr val="492982"/>
              </a:solidFill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@LOOP</a:t>
            </a:r>
            <a:endParaRPr dirty="0"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0; JMP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dirty="0"/>
          </a:p>
        </p:txBody>
      </p:sp>
      <p:sp>
        <p:nvSpPr>
          <p:cNvPr id="640" name="Google Shape;640;p74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 dirty="0">
                <a:solidFill>
                  <a:srgbClr val="492982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 dirty="0">
              <a:solidFill>
                <a:srgbClr val="49298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 dirty="0"/>
          </a:p>
        </p:txBody>
      </p:sp>
      <p:sp>
        <p:nvSpPr>
          <p:cNvPr id="641" name="Google Shape;641;p74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1F8652D7-E3FC-9494-4B31-821E1F9A82B9}"/>
              </a:ext>
            </a:extLst>
          </p:cNvPr>
          <p:cNvGraphicFramePr>
            <a:graphicFrameLocks noGrp="1"/>
          </p:cNvGraphicFramePr>
          <p:nvPr/>
        </p:nvGraphicFramePr>
        <p:xfrm>
          <a:off x="3250499" y="1974339"/>
          <a:ext cx="1909998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232244231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973165804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62036181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15395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57343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B7AE7CD-E576-11BB-9A85-CA71FF848F0C}"/>
              </a:ext>
            </a:extLst>
          </p:cNvPr>
          <p:cNvGraphicFramePr>
            <a:graphicFrameLocks noGrp="1"/>
          </p:cNvGraphicFramePr>
          <p:nvPr/>
        </p:nvGraphicFramePr>
        <p:xfrm>
          <a:off x="3887165" y="2917982"/>
          <a:ext cx="1273332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361366338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45742580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054403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12509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A8BF865-0AD7-8B02-E0C4-2B3F42C61495}"/>
              </a:ext>
            </a:extLst>
          </p:cNvPr>
          <p:cNvSpPr txBox="1"/>
          <p:nvPr/>
        </p:nvSpPr>
        <p:spPr>
          <a:xfrm>
            <a:off x="2820162" y="2968250"/>
            <a:ext cx="1121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Registers: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A47BF5-BD54-7424-9D48-A0446CE7DF20}"/>
              </a:ext>
            </a:extLst>
          </p:cNvPr>
          <p:cNvSpPr txBox="1"/>
          <p:nvPr/>
        </p:nvSpPr>
        <p:spPr>
          <a:xfrm>
            <a:off x="1867867" y="2029014"/>
            <a:ext cx="147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Memory (M):</a:t>
            </a:r>
          </a:p>
        </p:txBody>
      </p:sp>
    </p:spTree>
    <p:extLst>
      <p:ext uri="{BB962C8B-B14F-4D97-AF65-F5344CB8AC3E}">
        <p14:creationId xmlns:p14="http://schemas.microsoft.com/office/powerpoint/2010/main" val="39810862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7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648" name="Google Shape;648;p7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49" name="Google Shape;649;p7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650" name="Google Shape;650;p75"/>
          <p:cNvSpPr txBox="1"/>
          <p:nvPr/>
        </p:nvSpPr>
        <p:spPr>
          <a:xfrm>
            <a:off x="5336133" y="1253923"/>
            <a:ext cx="3807867" cy="5355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M + 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M – 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@LOOP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0; JMP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FF9A01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dirty="0">
              <a:solidFill>
                <a:srgbClr val="FF9A0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8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0; JMP</a:t>
            </a:r>
            <a:endParaRPr dirty="0"/>
          </a:p>
        </p:txBody>
      </p:sp>
      <p:sp>
        <p:nvSpPr>
          <p:cNvPr id="651" name="Google Shape;651;p75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1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dirty="0">
              <a:solidFill>
                <a:srgbClr val="FF9A0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 dirty="0"/>
          </a:p>
        </p:txBody>
      </p:sp>
      <p:sp>
        <p:nvSpPr>
          <p:cNvPr id="652" name="Google Shape;652;p75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C4238B49-2E69-1041-34C9-175E40DAE535}"/>
              </a:ext>
            </a:extLst>
          </p:cNvPr>
          <p:cNvGraphicFramePr>
            <a:graphicFrameLocks noGrp="1"/>
          </p:cNvGraphicFramePr>
          <p:nvPr/>
        </p:nvGraphicFramePr>
        <p:xfrm>
          <a:off x="3250499" y="1974339"/>
          <a:ext cx="1909998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232244231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973165804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62036181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15395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57343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739FFF1-63F3-F328-0BBC-85DE6512EAFA}"/>
              </a:ext>
            </a:extLst>
          </p:cNvPr>
          <p:cNvGraphicFramePr>
            <a:graphicFrameLocks noGrp="1"/>
          </p:cNvGraphicFramePr>
          <p:nvPr/>
        </p:nvGraphicFramePr>
        <p:xfrm>
          <a:off x="3887165" y="2917982"/>
          <a:ext cx="1273332" cy="1032844"/>
        </p:xfrm>
        <a:graphic>
          <a:graphicData uri="http://schemas.openxmlformats.org/drawingml/2006/table">
            <a:tbl>
              <a:tblPr firstRow="1" bandRow="1"/>
              <a:tblGrid>
                <a:gridCol w="636666">
                  <a:extLst>
                    <a:ext uri="{9D8B030D-6E8A-4147-A177-3AD203B41FA5}">
                      <a16:colId xmlns:a16="http://schemas.microsoft.com/office/drawing/2014/main" val="1361366338"/>
                    </a:ext>
                  </a:extLst>
                </a:gridCol>
                <a:gridCol w="636666">
                  <a:extLst>
                    <a:ext uri="{9D8B030D-6E8A-4147-A177-3AD203B41FA5}">
                      <a16:colId xmlns:a16="http://schemas.microsoft.com/office/drawing/2014/main" val="3545742580"/>
                    </a:ext>
                  </a:extLst>
                </a:gridCol>
              </a:tblGrid>
              <a:tr h="516422"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0544038"/>
                  </a:ext>
                </a:extLst>
              </a:tr>
              <a:tr h="5164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12509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E4DE756-82FC-86AA-6DC0-4FF2F87F5557}"/>
              </a:ext>
            </a:extLst>
          </p:cNvPr>
          <p:cNvSpPr txBox="1"/>
          <p:nvPr/>
        </p:nvSpPr>
        <p:spPr>
          <a:xfrm>
            <a:off x="2820162" y="2968250"/>
            <a:ext cx="1121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Registers: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3047F7-4AD8-ECD3-AE35-037C40D3D378}"/>
              </a:ext>
            </a:extLst>
          </p:cNvPr>
          <p:cNvSpPr txBox="1"/>
          <p:nvPr/>
        </p:nvSpPr>
        <p:spPr>
          <a:xfrm>
            <a:off x="1867867" y="2029014"/>
            <a:ext cx="147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Memory (M):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Exam Preparation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Strategies, Mock Exam Problem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Multiplication Implementation Exercise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Multiplying Two Numbers in Hack Assembly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Building a Computer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Architecture, Fetch and Execute Cycle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Interface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244450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Building a Computer</a:t>
            </a:r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All your hardware efforts are about to pay off!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Perspective: </a:t>
            </a:r>
            <a:r>
              <a:rPr lang="en-US" sz="4400" b="1" dirty="0"/>
              <a:t>BUILDING A COMPUTER</a:t>
            </a:r>
            <a:endParaRPr lang="en-US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 Project 6, you will build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Computer.hdl</a:t>
            </a:r>
            <a:r>
              <a:rPr lang="en-US" dirty="0"/>
              <a:t>, the final, top-level chip in this course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all intents and purposes, a real computer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Simplified, but organization very similar to your laptop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7 onward, we will write software to make it useful</a:t>
            </a:r>
            <a:endParaRPr dirty="0"/>
          </a:p>
        </p:txBody>
      </p:sp>
      <p:sp>
        <p:nvSpPr>
          <p:cNvPr id="117" name="Google Shape;117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Von Neumann Architecture</a:t>
            </a:r>
            <a:endParaRPr/>
          </a:p>
        </p:txBody>
      </p:sp>
      <p:sp>
        <p:nvSpPr>
          <p:cNvPr id="124" name="Google Shape;124;p2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125" name="Google Shape;125;p26"/>
          <p:cNvSpPr/>
          <p:nvPr/>
        </p:nvSpPr>
        <p:spPr>
          <a:xfrm>
            <a:off x="1822651" y="1415200"/>
            <a:ext cx="5482200" cy="43164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26"/>
          <p:cNvSpPr/>
          <p:nvPr/>
        </p:nvSpPr>
        <p:spPr>
          <a:xfrm>
            <a:off x="2030975" y="2078725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6"/>
          <p:cNvSpPr/>
          <p:nvPr/>
        </p:nvSpPr>
        <p:spPr>
          <a:xfrm>
            <a:off x="357025" y="3322803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26"/>
          <p:cNvSpPr/>
          <p:nvPr/>
        </p:nvSpPr>
        <p:spPr>
          <a:xfrm>
            <a:off x="5022075" y="2078725"/>
            <a:ext cx="20913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26"/>
          <p:cNvSpPr/>
          <p:nvPr/>
        </p:nvSpPr>
        <p:spPr>
          <a:xfrm>
            <a:off x="5199025" y="4685879"/>
            <a:ext cx="17886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6"/>
          <p:cNvSpPr/>
          <p:nvPr/>
        </p:nvSpPr>
        <p:spPr>
          <a:xfrm>
            <a:off x="5199025" y="5104054"/>
            <a:ext cx="17886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6"/>
          <p:cNvSpPr/>
          <p:nvPr/>
        </p:nvSpPr>
        <p:spPr>
          <a:xfrm>
            <a:off x="7726175" y="3322803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26"/>
          <p:cNvSpPr/>
          <p:nvPr/>
        </p:nvSpPr>
        <p:spPr>
          <a:xfrm>
            <a:off x="1421550" y="3406975"/>
            <a:ext cx="4533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6"/>
          <p:cNvSpPr/>
          <p:nvPr/>
        </p:nvSpPr>
        <p:spPr>
          <a:xfrm>
            <a:off x="7304850" y="3406975"/>
            <a:ext cx="538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6"/>
          <p:cNvSpPr/>
          <p:nvPr/>
        </p:nvSpPr>
        <p:spPr>
          <a:xfrm rot="10800000">
            <a:off x="4449075" y="3664275"/>
            <a:ext cx="573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6"/>
          <p:cNvSpPr/>
          <p:nvPr/>
        </p:nvSpPr>
        <p:spPr>
          <a:xfrm>
            <a:off x="4588550" y="3189600"/>
            <a:ext cx="573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43308" y="2736190"/>
            <a:ext cx="1648825" cy="1820347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6"/>
          <p:cNvSpPr/>
          <p:nvPr/>
        </p:nvSpPr>
        <p:spPr>
          <a:xfrm>
            <a:off x="2467225" y="2736200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6"/>
          <p:cNvSpPr/>
          <p:nvPr/>
        </p:nvSpPr>
        <p:spPr>
          <a:xfrm>
            <a:off x="2467225" y="4062200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26"/>
          <p:cNvSpPr/>
          <p:nvPr/>
        </p:nvSpPr>
        <p:spPr>
          <a:xfrm>
            <a:off x="2030975" y="2736200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0" name="Google Shape;140;p26"/>
          <p:cNvSpPr/>
          <p:nvPr/>
        </p:nvSpPr>
        <p:spPr>
          <a:xfrm>
            <a:off x="2030975" y="4062200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Connecting the Computer: Buses</a:t>
            </a:r>
            <a:endParaRPr/>
          </a:p>
        </p:txBody>
      </p:sp>
      <p:sp>
        <p:nvSpPr>
          <p:cNvPr id="147" name="Google Shape;147;p2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148" name="Google Shape;148;p27"/>
          <p:cNvSpPr/>
          <p:nvPr/>
        </p:nvSpPr>
        <p:spPr>
          <a:xfrm>
            <a:off x="1815093" y="1172142"/>
            <a:ext cx="5482200" cy="40704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7"/>
          <p:cNvSpPr/>
          <p:nvPr/>
        </p:nvSpPr>
        <p:spPr>
          <a:xfrm>
            <a:off x="2023418" y="1589792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7"/>
          <p:cNvSpPr/>
          <p:nvPr/>
        </p:nvSpPr>
        <p:spPr>
          <a:xfrm>
            <a:off x="349468" y="2833870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7"/>
          <p:cNvSpPr/>
          <p:nvPr/>
        </p:nvSpPr>
        <p:spPr>
          <a:xfrm>
            <a:off x="4762318" y="1589792"/>
            <a:ext cx="23436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7"/>
          <p:cNvSpPr/>
          <p:nvPr/>
        </p:nvSpPr>
        <p:spPr>
          <a:xfrm>
            <a:off x="7718618" y="2833870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7"/>
          <p:cNvSpPr/>
          <p:nvPr/>
        </p:nvSpPr>
        <p:spPr>
          <a:xfrm>
            <a:off x="1413993" y="2918042"/>
            <a:ext cx="4533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7"/>
          <p:cNvSpPr/>
          <p:nvPr/>
        </p:nvSpPr>
        <p:spPr>
          <a:xfrm>
            <a:off x="7297293" y="2918042"/>
            <a:ext cx="538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7"/>
          <p:cNvSpPr/>
          <p:nvPr/>
        </p:nvSpPr>
        <p:spPr>
          <a:xfrm>
            <a:off x="2459668" y="2247267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7"/>
          <p:cNvSpPr/>
          <p:nvPr/>
        </p:nvSpPr>
        <p:spPr>
          <a:xfrm>
            <a:off x="2459668" y="3573267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7"/>
          <p:cNvSpPr/>
          <p:nvPr/>
        </p:nvSpPr>
        <p:spPr>
          <a:xfrm>
            <a:off x="2023418" y="2247267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8" name="Google Shape;158;p27"/>
          <p:cNvSpPr/>
          <p:nvPr/>
        </p:nvSpPr>
        <p:spPr>
          <a:xfrm>
            <a:off x="2023418" y="3573267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9" name="Google Shape;159;p27"/>
          <p:cNvSpPr/>
          <p:nvPr/>
        </p:nvSpPr>
        <p:spPr>
          <a:xfrm>
            <a:off x="484593" y="6359367"/>
            <a:ext cx="81597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7"/>
          <p:cNvSpPr/>
          <p:nvPr/>
        </p:nvSpPr>
        <p:spPr>
          <a:xfrm>
            <a:off x="484593" y="5917380"/>
            <a:ext cx="81597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7"/>
          <p:cNvSpPr/>
          <p:nvPr/>
        </p:nvSpPr>
        <p:spPr>
          <a:xfrm>
            <a:off x="484593" y="5439455"/>
            <a:ext cx="81597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7"/>
          <p:cNvSpPr txBox="1"/>
          <p:nvPr/>
        </p:nvSpPr>
        <p:spPr>
          <a:xfrm>
            <a:off x="3648111" y="5987617"/>
            <a:ext cx="13890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Address Bus</a:t>
            </a:r>
            <a:endParaRPr sz="16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27"/>
          <p:cNvSpPr txBox="1"/>
          <p:nvPr/>
        </p:nvSpPr>
        <p:spPr>
          <a:xfrm>
            <a:off x="3648111" y="6447492"/>
            <a:ext cx="13890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 Bus</a:t>
            </a:r>
            <a:endParaRPr sz="16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7"/>
          <p:cNvSpPr/>
          <p:nvPr/>
        </p:nvSpPr>
        <p:spPr>
          <a:xfrm>
            <a:off x="3695593" y="5095678"/>
            <a:ext cx="406200" cy="51266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7"/>
          <p:cNvSpPr/>
          <p:nvPr/>
        </p:nvSpPr>
        <p:spPr>
          <a:xfrm>
            <a:off x="3268318" y="5095678"/>
            <a:ext cx="406200" cy="995933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7"/>
          <p:cNvSpPr/>
          <p:nvPr/>
        </p:nvSpPr>
        <p:spPr>
          <a:xfrm rot="5400000">
            <a:off x="5532668" y="4420872"/>
            <a:ext cx="18216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7"/>
          <p:cNvSpPr/>
          <p:nvPr/>
        </p:nvSpPr>
        <p:spPr>
          <a:xfrm rot="5400000">
            <a:off x="2040319" y="5559993"/>
            <a:ext cx="1389298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7"/>
          <p:cNvSpPr/>
          <p:nvPr/>
        </p:nvSpPr>
        <p:spPr>
          <a:xfrm rot="5400000">
            <a:off x="4796469" y="5559793"/>
            <a:ext cx="1389298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7"/>
          <p:cNvSpPr/>
          <p:nvPr/>
        </p:nvSpPr>
        <p:spPr>
          <a:xfrm rot="10800000">
            <a:off x="5011881" y="5095677"/>
            <a:ext cx="406200" cy="92362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7"/>
          <p:cNvSpPr/>
          <p:nvPr/>
        </p:nvSpPr>
        <p:spPr>
          <a:xfrm rot="10800000">
            <a:off x="4774393" y="5095677"/>
            <a:ext cx="406200" cy="483188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7"/>
          <p:cNvSpPr/>
          <p:nvPr/>
        </p:nvSpPr>
        <p:spPr>
          <a:xfrm rot="10800000">
            <a:off x="6650618" y="3428999"/>
            <a:ext cx="406200" cy="3037217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3" name="Google Shape;173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11901" y="2247245"/>
            <a:ext cx="1648825" cy="1820347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7"/>
          <p:cNvSpPr/>
          <p:nvPr/>
        </p:nvSpPr>
        <p:spPr>
          <a:xfrm>
            <a:off x="5801643" y="3900361"/>
            <a:ext cx="406200" cy="265340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7"/>
          <p:cNvSpPr/>
          <p:nvPr/>
        </p:nvSpPr>
        <p:spPr>
          <a:xfrm>
            <a:off x="4850768" y="4615117"/>
            <a:ext cx="1280700" cy="3651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7"/>
          <p:cNvSpPr/>
          <p:nvPr/>
        </p:nvSpPr>
        <p:spPr>
          <a:xfrm>
            <a:off x="4850768" y="4196942"/>
            <a:ext cx="1280700" cy="3651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925506" y="5095679"/>
            <a:ext cx="406200" cy="992157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7"/>
          <p:cNvSpPr txBox="1"/>
          <p:nvPr/>
        </p:nvSpPr>
        <p:spPr>
          <a:xfrm>
            <a:off x="3648111" y="5527742"/>
            <a:ext cx="13890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Control Bus</a:t>
            </a:r>
            <a:endParaRPr sz="16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Basic CPU Loop</a:t>
            </a:r>
            <a:endParaRPr/>
          </a:p>
        </p:txBody>
      </p:sp>
      <p:sp>
        <p:nvSpPr>
          <p:cNvPr id="183" name="Google Shape;183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Repeat forever: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/>
              <a:t>Fetch</a:t>
            </a:r>
            <a:r>
              <a:rPr lang="en-US"/>
              <a:t> an instruction from the program memory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/>
              <a:t>Execute</a:t>
            </a:r>
            <a:r>
              <a:rPr lang="en-US"/>
              <a:t> that instruction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184" name="Google Shape;184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Fetching</a:t>
            </a:r>
            <a:endParaRPr/>
          </a:p>
        </p:txBody>
      </p:sp>
      <p:sp>
        <p:nvSpPr>
          <p:cNvPr id="190" name="Google Shape;190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Specify which instruction to read as the address input to our memory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Data output: actual bits of the instruction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191" name="Google Shape;191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883875" y="3720825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7"/>
          <p:cNvSpPr/>
          <p:nvPr/>
        </p:nvSpPr>
        <p:spPr>
          <a:xfrm>
            <a:off x="883875" y="5046825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7"/>
          <p:cNvSpPr/>
          <p:nvPr/>
        </p:nvSpPr>
        <p:spPr>
          <a:xfrm>
            <a:off x="447625" y="3720825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5" name="Google Shape;195;p17"/>
          <p:cNvSpPr/>
          <p:nvPr/>
        </p:nvSpPr>
        <p:spPr>
          <a:xfrm>
            <a:off x="447625" y="5046825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6" name="Google Shape;196;p17"/>
          <p:cNvSpPr/>
          <p:nvPr/>
        </p:nvSpPr>
        <p:spPr>
          <a:xfrm rot="-5400000">
            <a:off x="3429163" y="5746170"/>
            <a:ext cx="406200" cy="12543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7"/>
          <p:cNvSpPr/>
          <p:nvPr/>
        </p:nvSpPr>
        <p:spPr>
          <a:xfrm rot="5400000">
            <a:off x="4014475" y="2430475"/>
            <a:ext cx="406200" cy="24249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7"/>
          <p:cNvSpPr/>
          <p:nvPr/>
        </p:nvSpPr>
        <p:spPr>
          <a:xfrm>
            <a:off x="6378075" y="6088175"/>
            <a:ext cx="738300" cy="570300"/>
          </a:xfrm>
          <a:prstGeom prst="rect">
            <a:avLst/>
          </a:prstGeom>
          <a:solidFill>
            <a:srgbClr val="F2F2F2"/>
          </a:solidFill>
          <a:ln w="254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7"/>
          <p:cNvSpPr/>
          <p:nvPr/>
        </p:nvSpPr>
        <p:spPr>
          <a:xfrm>
            <a:off x="7116375" y="6088175"/>
            <a:ext cx="738300" cy="570300"/>
          </a:xfrm>
          <a:prstGeom prst="rect">
            <a:avLst/>
          </a:prstGeom>
          <a:solidFill>
            <a:srgbClr val="FFF2CC"/>
          </a:solidFill>
          <a:ln w="254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endParaRPr sz="20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0" name="Google Shape;200;p17"/>
          <p:cNvSpPr/>
          <p:nvPr/>
        </p:nvSpPr>
        <p:spPr>
          <a:xfrm>
            <a:off x="447625" y="3063350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7"/>
          <p:cNvSpPr txBox="1"/>
          <p:nvPr/>
        </p:nvSpPr>
        <p:spPr>
          <a:xfrm>
            <a:off x="3005125" y="5567775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Input: Address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7"/>
          <p:cNvSpPr txBox="1"/>
          <p:nvPr/>
        </p:nvSpPr>
        <p:spPr>
          <a:xfrm>
            <a:off x="3053700" y="2973650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Output: Data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7"/>
          <p:cNvSpPr txBox="1"/>
          <p:nvPr/>
        </p:nvSpPr>
        <p:spPr>
          <a:xfrm>
            <a:off x="5546575" y="3269700"/>
            <a:ext cx="12543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endParaRPr sz="17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D=A;JMP</a:t>
            </a:r>
            <a:endParaRPr sz="17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4" name="Google Shape;204;p17"/>
          <p:cNvSpPr txBox="1"/>
          <p:nvPr/>
        </p:nvSpPr>
        <p:spPr>
          <a:xfrm>
            <a:off x="4340600" y="6170225"/>
            <a:ext cx="1956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 Address</a:t>
            </a:r>
            <a:endParaRPr sz="17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Executing</a:t>
            </a:r>
            <a:endParaRPr/>
          </a:p>
        </p:txBody>
      </p:sp>
      <p:sp>
        <p:nvSpPr>
          <p:cNvPr id="210" name="Google Shape;210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instruction bits describe exactly “what to do”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A-instruction or C-instruction?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Which operation for the ALU?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memory address to read? To write?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I should jump after this instruction, and where?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Executing the instruction involves data of some kind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Accessing registers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Accessing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11" name="Google Shape;211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Exams Preparation Discussion</a:t>
            </a:r>
            <a:endParaRPr dirty="0"/>
          </a:p>
        </p:txBody>
      </p:sp>
      <p:sp>
        <p:nvSpPr>
          <p:cNvPr id="64" name="Google Shape;64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4106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What are some exam preparation strategies that you have found helpful?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What is one thing that is effective and ineffective about the way you study? Why?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How might you implement some of these effective strategies for change your exam preparation strategy for this quarter?</a:t>
            </a:r>
          </a:p>
        </p:txBody>
      </p:sp>
      <p:sp>
        <p:nvSpPr>
          <p:cNvPr id="65" name="Google Shape;65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0205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Combining Fetch &amp; Execute</a:t>
            </a:r>
            <a:endParaRPr/>
          </a:p>
        </p:txBody>
      </p:sp>
      <p:sp>
        <p:nvSpPr>
          <p:cNvPr id="217" name="Google Shape;217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grpSp>
        <p:nvGrpSpPr>
          <p:cNvPr id="218" name="Google Shape;218;p19"/>
          <p:cNvGrpSpPr/>
          <p:nvPr/>
        </p:nvGrpSpPr>
        <p:grpSpPr>
          <a:xfrm>
            <a:off x="422632" y="1815864"/>
            <a:ext cx="8275375" cy="3602770"/>
            <a:chOff x="447625" y="1361150"/>
            <a:chExt cx="8275375" cy="3602770"/>
          </a:xfrm>
        </p:grpSpPr>
        <p:sp>
          <p:nvSpPr>
            <p:cNvPr id="219" name="Google Shape;219;p19"/>
            <p:cNvSpPr/>
            <p:nvPr/>
          </p:nvSpPr>
          <p:spPr>
            <a:xfrm>
              <a:off x="883875" y="2108325"/>
              <a:ext cx="1956300" cy="1326000"/>
            </a:xfrm>
            <a:prstGeom prst="rect">
              <a:avLst/>
            </a:prstGeom>
            <a:solidFill>
              <a:srgbClr val="CFE2F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0101110011100110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1011000101010100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1110001011111100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Instructions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19"/>
            <p:cNvSpPr/>
            <p:nvPr/>
          </p:nvSpPr>
          <p:spPr>
            <a:xfrm>
              <a:off x="883875" y="3434325"/>
              <a:ext cx="1956300" cy="14070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1100101010010101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1100100101100111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0011001010101011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9"/>
            <p:cNvSpPr/>
            <p:nvPr/>
          </p:nvSpPr>
          <p:spPr>
            <a:xfrm>
              <a:off x="447625" y="2108325"/>
              <a:ext cx="436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2" name="Google Shape;222;p19"/>
            <p:cNvSpPr/>
            <p:nvPr/>
          </p:nvSpPr>
          <p:spPr>
            <a:xfrm>
              <a:off x="447625" y="3434325"/>
              <a:ext cx="538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3" name="Google Shape;223;p19"/>
            <p:cNvSpPr/>
            <p:nvPr/>
          </p:nvSpPr>
          <p:spPr>
            <a:xfrm rot="-5400000">
              <a:off x="3429163" y="4133670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9"/>
            <p:cNvSpPr/>
            <p:nvPr/>
          </p:nvSpPr>
          <p:spPr>
            <a:xfrm rot="5400000">
              <a:off x="4014475" y="817975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9"/>
            <p:cNvSpPr/>
            <p:nvPr/>
          </p:nvSpPr>
          <p:spPr>
            <a:xfrm>
              <a:off x="6378075" y="3852675"/>
              <a:ext cx="738300" cy="570300"/>
            </a:xfrm>
            <a:prstGeom prst="rect">
              <a:avLst/>
            </a:prstGeom>
            <a:solidFill>
              <a:srgbClr val="F2F2F2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PC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19"/>
            <p:cNvSpPr/>
            <p:nvPr/>
          </p:nvSpPr>
          <p:spPr>
            <a:xfrm>
              <a:off x="7116375" y="3852675"/>
              <a:ext cx="738300" cy="570300"/>
            </a:xfrm>
            <a:prstGeom prst="rect">
              <a:avLst/>
            </a:prstGeom>
            <a:solidFill>
              <a:srgbClr val="FFF2CC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27" name="Google Shape;227;p19"/>
            <p:cNvSpPr/>
            <p:nvPr/>
          </p:nvSpPr>
          <p:spPr>
            <a:xfrm>
              <a:off x="447625" y="1450850"/>
              <a:ext cx="2557500" cy="34872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19"/>
            <p:cNvSpPr txBox="1"/>
            <p:nvPr/>
          </p:nvSpPr>
          <p:spPr>
            <a:xfrm>
              <a:off x="3005125" y="335660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Input: Address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19"/>
            <p:cNvSpPr txBox="1"/>
            <p:nvPr/>
          </p:nvSpPr>
          <p:spPr>
            <a:xfrm>
              <a:off x="3053700" y="136115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Output: Data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19"/>
            <p:cNvSpPr txBox="1"/>
            <p:nvPr/>
          </p:nvSpPr>
          <p:spPr>
            <a:xfrm>
              <a:off x="5546575" y="1657200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</a:t>
              </a:r>
              <a:endParaRPr sz="17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D=M;JMP</a:t>
              </a:r>
              <a:endParaRPr sz="17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31" name="Google Shape;231;p19"/>
            <p:cNvSpPr txBox="1"/>
            <p:nvPr/>
          </p:nvSpPr>
          <p:spPr>
            <a:xfrm>
              <a:off x="4340600" y="3934725"/>
              <a:ext cx="19563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 Address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32" name="Google Shape;232;p19"/>
            <p:cNvSpPr/>
            <p:nvPr/>
          </p:nvSpPr>
          <p:spPr>
            <a:xfrm rot="-5400000">
              <a:off x="3429163" y="3576945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19"/>
            <p:cNvSpPr txBox="1"/>
            <p:nvPr/>
          </p:nvSpPr>
          <p:spPr>
            <a:xfrm>
              <a:off x="4340600" y="4550913"/>
              <a:ext cx="43824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 Address</a:t>
              </a:r>
              <a:r>
                <a:rPr lang="en-US" sz="17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(From instruction or register)</a:t>
              </a:r>
              <a:endParaRPr sz="17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34" name="Google Shape;234;p19"/>
            <p:cNvSpPr/>
            <p:nvPr/>
          </p:nvSpPr>
          <p:spPr>
            <a:xfrm rot="5400000">
              <a:off x="4014475" y="1416413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9"/>
            <p:cNvSpPr txBox="1"/>
            <p:nvPr/>
          </p:nvSpPr>
          <p:spPr>
            <a:xfrm>
              <a:off x="5546575" y="2390875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245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Combining Fetch &amp; Execute</a:t>
            </a:r>
            <a:endParaRPr/>
          </a:p>
        </p:txBody>
      </p:sp>
      <p:sp>
        <p:nvSpPr>
          <p:cNvPr id="241" name="Google Shape;241;p2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242" name="Google Shape;242;p2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Could we implement with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RAM16K.hdl</a:t>
            </a:r>
            <a:r>
              <a:rPr lang="en-US" dirty="0"/>
              <a:t>?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(Hint: Think about the I/O of RAM)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grpSp>
        <p:nvGrpSpPr>
          <p:cNvPr id="243" name="Google Shape;243;p28"/>
          <p:cNvGrpSpPr/>
          <p:nvPr/>
        </p:nvGrpSpPr>
        <p:grpSpPr>
          <a:xfrm>
            <a:off x="422632" y="1159044"/>
            <a:ext cx="8275375" cy="3602770"/>
            <a:chOff x="447625" y="1361150"/>
            <a:chExt cx="8275375" cy="3602770"/>
          </a:xfrm>
        </p:grpSpPr>
        <p:sp>
          <p:nvSpPr>
            <p:cNvPr id="244" name="Google Shape;244;p28"/>
            <p:cNvSpPr/>
            <p:nvPr/>
          </p:nvSpPr>
          <p:spPr>
            <a:xfrm>
              <a:off x="883875" y="2108325"/>
              <a:ext cx="1956300" cy="1326000"/>
            </a:xfrm>
            <a:prstGeom prst="rect">
              <a:avLst/>
            </a:prstGeom>
            <a:solidFill>
              <a:srgbClr val="CFE2F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0101110011100110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1011000101010100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1110001011111100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Instructions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883875" y="3434325"/>
              <a:ext cx="1956300" cy="14070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1100101010010101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1100100101100111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0011001010101011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447625" y="2108325"/>
              <a:ext cx="436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447625" y="3434325"/>
              <a:ext cx="538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48" name="Google Shape;248;p28"/>
            <p:cNvSpPr/>
            <p:nvPr/>
          </p:nvSpPr>
          <p:spPr>
            <a:xfrm rot="-5400000">
              <a:off x="3429163" y="4133670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8"/>
            <p:cNvSpPr/>
            <p:nvPr/>
          </p:nvSpPr>
          <p:spPr>
            <a:xfrm rot="5400000">
              <a:off x="4014475" y="817975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6378075" y="3852675"/>
              <a:ext cx="738300" cy="570300"/>
            </a:xfrm>
            <a:prstGeom prst="rect">
              <a:avLst/>
            </a:prstGeom>
            <a:solidFill>
              <a:srgbClr val="F2F2F2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PC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7116375" y="3852675"/>
              <a:ext cx="738300" cy="570300"/>
            </a:xfrm>
            <a:prstGeom prst="rect">
              <a:avLst/>
            </a:prstGeom>
            <a:solidFill>
              <a:srgbClr val="FFF2CC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2" name="Google Shape;252;p28"/>
            <p:cNvSpPr/>
            <p:nvPr/>
          </p:nvSpPr>
          <p:spPr>
            <a:xfrm>
              <a:off x="447625" y="1450850"/>
              <a:ext cx="2557500" cy="34872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28"/>
            <p:cNvSpPr txBox="1"/>
            <p:nvPr/>
          </p:nvSpPr>
          <p:spPr>
            <a:xfrm>
              <a:off x="3005125" y="335660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Input: Address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28"/>
            <p:cNvSpPr txBox="1"/>
            <p:nvPr/>
          </p:nvSpPr>
          <p:spPr>
            <a:xfrm>
              <a:off x="3053700" y="136115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Output: Data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28"/>
            <p:cNvSpPr txBox="1"/>
            <p:nvPr/>
          </p:nvSpPr>
          <p:spPr>
            <a:xfrm>
              <a:off x="5546575" y="1657200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</a:t>
              </a:r>
              <a:endParaRPr sz="17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D=M;JMP</a:t>
              </a:r>
              <a:endParaRPr sz="17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6" name="Google Shape;256;p28"/>
            <p:cNvSpPr txBox="1"/>
            <p:nvPr/>
          </p:nvSpPr>
          <p:spPr>
            <a:xfrm>
              <a:off x="4340600" y="3934725"/>
              <a:ext cx="19563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 Address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7" name="Google Shape;257;p28"/>
            <p:cNvSpPr/>
            <p:nvPr/>
          </p:nvSpPr>
          <p:spPr>
            <a:xfrm rot="-5400000">
              <a:off x="3429163" y="3576945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28"/>
            <p:cNvSpPr txBox="1"/>
            <p:nvPr/>
          </p:nvSpPr>
          <p:spPr>
            <a:xfrm>
              <a:off x="4340600" y="4550913"/>
              <a:ext cx="43824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 Address</a:t>
              </a:r>
              <a:r>
                <a:rPr lang="en-US" sz="17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(From instruction or register)</a:t>
              </a:r>
              <a:endParaRPr sz="17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9" name="Google Shape;259;p28"/>
            <p:cNvSpPr/>
            <p:nvPr/>
          </p:nvSpPr>
          <p:spPr>
            <a:xfrm rot="5400000">
              <a:off x="4014475" y="1416413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8"/>
            <p:cNvSpPr txBox="1"/>
            <p:nvPr/>
          </p:nvSpPr>
          <p:spPr>
            <a:xfrm>
              <a:off x="5546575" y="2390875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245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Could we implement with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RAM16K.hdl</a:t>
            </a:r>
            <a:r>
              <a:rPr lang="en-US" dirty="0"/>
              <a:t>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No! Our memory chips only have one input and one output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</p:txBody>
      </p:sp>
      <p:sp>
        <p:nvSpPr>
          <p:cNvPr id="266" name="Google Shape;266;p2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Combining Fetch &amp; Execute</a:t>
            </a:r>
            <a:endParaRPr/>
          </a:p>
        </p:txBody>
      </p:sp>
      <p:sp>
        <p:nvSpPr>
          <p:cNvPr id="267" name="Google Shape;267;p2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grpSp>
        <p:nvGrpSpPr>
          <p:cNvPr id="268" name="Google Shape;268;p29"/>
          <p:cNvGrpSpPr/>
          <p:nvPr/>
        </p:nvGrpSpPr>
        <p:grpSpPr>
          <a:xfrm>
            <a:off x="422632" y="1159044"/>
            <a:ext cx="8275375" cy="3602770"/>
            <a:chOff x="447625" y="1361150"/>
            <a:chExt cx="8275375" cy="3602770"/>
          </a:xfrm>
        </p:grpSpPr>
        <p:sp>
          <p:nvSpPr>
            <p:cNvPr id="269" name="Google Shape;269;p29"/>
            <p:cNvSpPr/>
            <p:nvPr/>
          </p:nvSpPr>
          <p:spPr>
            <a:xfrm>
              <a:off x="883875" y="2108325"/>
              <a:ext cx="1956300" cy="1326000"/>
            </a:xfrm>
            <a:prstGeom prst="rect">
              <a:avLst/>
            </a:prstGeom>
            <a:solidFill>
              <a:srgbClr val="CFE2F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0101110011100110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1011000101010100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1110001011111100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Instructions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29"/>
            <p:cNvSpPr/>
            <p:nvPr/>
          </p:nvSpPr>
          <p:spPr>
            <a:xfrm>
              <a:off x="883875" y="3434325"/>
              <a:ext cx="1956300" cy="14070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1100101010010101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1100100101100111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0011001010101011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29"/>
            <p:cNvSpPr/>
            <p:nvPr/>
          </p:nvSpPr>
          <p:spPr>
            <a:xfrm>
              <a:off x="447625" y="2108325"/>
              <a:ext cx="436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2" name="Google Shape;272;p29"/>
            <p:cNvSpPr/>
            <p:nvPr/>
          </p:nvSpPr>
          <p:spPr>
            <a:xfrm>
              <a:off x="447625" y="3434325"/>
              <a:ext cx="538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3" name="Google Shape;273;p29"/>
            <p:cNvSpPr/>
            <p:nvPr/>
          </p:nvSpPr>
          <p:spPr>
            <a:xfrm rot="-5400000">
              <a:off x="3429163" y="4133670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29"/>
            <p:cNvSpPr/>
            <p:nvPr/>
          </p:nvSpPr>
          <p:spPr>
            <a:xfrm rot="5400000">
              <a:off x="4014475" y="817975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29"/>
            <p:cNvSpPr/>
            <p:nvPr/>
          </p:nvSpPr>
          <p:spPr>
            <a:xfrm>
              <a:off x="6378075" y="3852675"/>
              <a:ext cx="738300" cy="570300"/>
            </a:xfrm>
            <a:prstGeom prst="rect">
              <a:avLst/>
            </a:prstGeom>
            <a:solidFill>
              <a:srgbClr val="F2F2F2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PC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29"/>
            <p:cNvSpPr/>
            <p:nvPr/>
          </p:nvSpPr>
          <p:spPr>
            <a:xfrm>
              <a:off x="7116375" y="3852675"/>
              <a:ext cx="738300" cy="570300"/>
            </a:xfrm>
            <a:prstGeom prst="rect">
              <a:avLst/>
            </a:prstGeom>
            <a:solidFill>
              <a:srgbClr val="FFF2CC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77" name="Google Shape;277;p29"/>
            <p:cNvSpPr/>
            <p:nvPr/>
          </p:nvSpPr>
          <p:spPr>
            <a:xfrm>
              <a:off x="447625" y="1450850"/>
              <a:ext cx="2557500" cy="34872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29"/>
            <p:cNvSpPr txBox="1"/>
            <p:nvPr/>
          </p:nvSpPr>
          <p:spPr>
            <a:xfrm>
              <a:off x="3005125" y="335660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Input: Address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29"/>
            <p:cNvSpPr txBox="1"/>
            <p:nvPr/>
          </p:nvSpPr>
          <p:spPr>
            <a:xfrm>
              <a:off x="3053700" y="136115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Output: Data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29"/>
            <p:cNvSpPr txBox="1"/>
            <p:nvPr/>
          </p:nvSpPr>
          <p:spPr>
            <a:xfrm>
              <a:off x="5546575" y="1657200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</a:t>
              </a:r>
              <a:endParaRPr sz="17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D=M;JMP</a:t>
              </a:r>
              <a:endParaRPr sz="17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81" name="Google Shape;281;p29"/>
            <p:cNvSpPr txBox="1"/>
            <p:nvPr/>
          </p:nvSpPr>
          <p:spPr>
            <a:xfrm>
              <a:off x="4340600" y="3934725"/>
              <a:ext cx="19563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 Address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82" name="Google Shape;282;p29"/>
            <p:cNvSpPr/>
            <p:nvPr/>
          </p:nvSpPr>
          <p:spPr>
            <a:xfrm rot="-5400000">
              <a:off x="3429163" y="3576945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29"/>
            <p:cNvSpPr txBox="1"/>
            <p:nvPr/>
          </p:nvSpPr>
          <p:spPr>
            <a:xfrm>
              <a:off x="4340600" y="4550913"/>
              <a:ext cx="43824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 Address</a:t>
              </a:r>
              <a:r>
                <a:rPr lang="en-US" sz="17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(From instruction or register)</a:t>
              </a:r>
              <a:endParaRPr sz="17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84" name="Google Shape;284;p29"/>
            <p:cNvSpPr/>
            <p:nvPr/>
          </p:nvSpPr>
          <p:spPr>
            <a:xfrm rot="5400000">
              <a:off x="4014475" y="1416413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29"/>
            <p:cNvSpPr txBox="1"/>
            <p:nvPr/>
          </p:nvSpPr>
          <p:spPr>
            <a:xfrm>
              <a:off x="5546575" y="2390875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245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cxnSp>
        <p:nvCxnSpPr>
          <p:cNvPr id="286" name="Google Shape;286;p29"/>
          <p:cNvCxnSpPr/>
          <p:nvPr/>
        </p:nvCxnSpPr>
        <p:spPr>
          <a:xfrm rot="10800000" flipH="1">
            <a:off x="3534464" y="1548016"/>
            <a:ext cx="1179655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7" name="Google Shape;287;p29"/>
          <p:cNvCxnSpPr/>
          <p:nvPr/>
        </p:nvCxnSpPr>
        <p:spPr>
          <a:xfrm>
            <a:off x="3534464" y="1548016"/>
            <a:ext cx="1191296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8" name="Google Shape;288;p29"/>
          <p:cNvCxnSpPr/>
          <p:nvPr/>
        </p:nvCxnSpPr>
        <p:spPr>
          <a:xfrm rot="10800000" flipH="1">
            <a:off x="3061413" y="3682524"/>
            <a:ext cx="1179655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9" name="Google Shape;289;p29"/>
          <p:cNvCxnSpPr/>
          <p:nvPr/>
        </p:nvCxnSpPr>
        <p:spPr>
          <a:xfrm>
            <a:off x="3061413" y="3682524"/>
            <a:ext cx="1191296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600" dirty="0"/>
          </a:p>
          <a:p>
            <a:pPr marL="347472" lvl="0" indent="-347472"/>
            <a:r>
              <a:rPr lang="en-US" dirty="0"/>
              <a:t>Can use multiplexing to share a single input or output</a:t>
            </a:r>
          </a:p>
          <a:p>
            <a:pPr marL="347472" lvl="0" indent="-347472"/>
            <a:endParaRPr lang="en-US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24" name="Google Shape;324;p3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Solution 1: Handling Single Input / Output</a:t>
            </a:r>
            <a:endParaRPr dirty="0"/>
          </a:p>
        </p:txBody>
      </p:sp>
      <p:sp>
        <p:nvSpPr>
          <p:cNvPr id="325" name="Google Shape;325;p3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326" name="Google Shape;326;p30"/>
          <p:cNvSpPr/>
          <p:nvPr/>
        </p:nvSpPr>
        <p:spPr>
          <a:xfrm>
            <a:off x="858575" y="2203002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30"/>
          <p:cNvSpPr/>
          <p:nvPr/>
        </p:nvSpPr>
        <p:spPr>
          <a:xfrm>
            <a:off x="858575" y="3529002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30"/>
          <p:cNvSpPr/>
          <p:nvPr/>
        </p:nvSpPr>
        <p:spPr>
          <a:xfrm>
            <a:off x="422325" y="2203002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9" name="Google Shape;329;p30"/>
          <p:cNvSpPr/>
          <p:nvPr/>
        </p:nvSpPr>
        <p:spPr>
          <a:xfrm>
            <a:off x="422325" y="3529002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0" name="Google Shape;330;p30"/>
          <p:cNvSpPr/>
          <p:nvPr/>
        </p:nvSpPr>
        <p:spPr>
          <a:xfrm rot="-5400000">
            <a:off x="4385419" y="4376156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0"/>
          <p:cNvSpPr/>
          <p:nvPr/>
        </p:nvSpPr>
        <p:spPr>
          <a:xfrm rot="5400000">
            <a:off x="4817597" y="1347860"/>
            <a:ext cx="406200" cy="161265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30"/>
          <p:cNvSpPr/>
          <p:nvPr/>
        </p:nvSpPr>
        <p:spPr>
          <a:xfrm>
            <a:off x="422325" y="1545527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30"/>
          <p:cNvSpPr txBox="1"/>
          <p:nvPr/>
        </p:nvSpPr>
        <p:spPr>
          <a:xfrm>
            <a:off x="3005275" y="3423141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Input: Address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30"/>
          <p:cNvSpPr txBox="1"/>
          <p:nvPr/>
        </p:nvSpPr>
        <p:spPr>
          <a:xfrm>
            <a:off x="3005275" y="1324868"/>
            <a:ext cx="1254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Output: Data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30"/>
          <p:cNvSpPr txBox="1"/>
          <p:nvPr/>
        </p:nvSpPr>
        <p:spPr>
          <a:xfrm>
            <a:off x="4440100" y="1346287"/>
            <a:ext cx="12543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6" name="Google Shape;336;p30"/>
          <p:cNvSpPr/>
          <p:nvPr/>
        </p:nvSpPr>
        <p:spPr>
          <a:xfrm rot="-5400000">
            <a:off x="4385419" y="3819431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30"/>
          <p:cNvSpPr/>
          <p:nvPr/>
        </p:nvSpPr>
        <p:spPr>
          <a:xfrm rot="5400000">
            <a:off x="4817597" y="1816909"/>
            <a:ext cx="406200" cy="161265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30"/>
          <p:cNvSpPr txBox="1"/>
          <p:nvPr/>
        </p:nvSpPr>
        <p:spPr>
          <a:xfrm>
            <a:off x="4490350" y="2650562"/>
            <a:ext cx="15225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executing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1" name="Google Shape;341;p30"/>
          <p:cNvSpPr/>
          <p:nvPr/>
        </p:nvSpPr>
        <p:spPr>
          <a:xfrm rot="-5400000">
            <a:off x="3140562" y="4079041"/>
            <a:ext cx="406200" cy="72767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30"/>
          <p:cNvSpPr/>
          <p:nvPr/>
        </p:nvSpPr>
        <p:spPr>
          <a:xfrm rot="5400000">
            <a:off x="3140574" y="2008837"/>
            <a:ext cx="406200" cy="72764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30"/>
          <p:cNvSpPr/>
          <p:nvPr/>
        </p:nvSpPr>
        <p:spPr>
          <a:xfrm>
            <a:off x="3726263" y="4887450"/>
            <a:ext cx="406200" cy="462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30"/>
          <p:cNvSpPr txBox="1"/>
          <p:nvPr/>
        </p:nvSpPr>
        <p:spPr>
          <a:xfrm>
            <a:off x="4976050" y="3950944"/>
            <a:ext cx="1956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 Address</a:t>
            </a:r>
            <a:endParaRPr sz="17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7" name="Google Shape;347;p30"/>
          <p:cNvSpPr txBox="1"/>
          <p:nvPr/>
        </p:nvSpPr>
        <p:spPr>
          <a:xfrm>
            <a:off x="3105088" y="5301475"/>
            <a:ext cx="2056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 vs. Executing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0"/>
          <p:cNvSpPr txBox="1"/>
          <p:nvPr/>
        </p:nvSpPr>
        <p:spPr>
          <a:xfrm>
            <a:off x="4969756" y="4521533"/>
            <a:ext cx="2895702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Address</a:t>
            </a:r>
            <a:endParaRPr sz="17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" name="Google Shape;166;p14">
            <a:extLst>
              <a:ext uri="{FF2B5EF4-FFF2-40B4-BE49-F238E27FC236}">
                <a16:creationId xmlns:a16="http://schemas.microsoft.com/office/drawing/2014/main" id="{B63E7B30-303E-25FA-D0F5-7F7743B9A479}"/>
              </a:ext>
            </a:extLst>
          </p:cNvPr>
          <p:cNvSpPr/>
          <p:nvPr/>
        </p:nvSpPr>
        <p:spPr>
          <a:xfrm rot="16200000" flipH="1">
            <a:off x="3339583" y="4201445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66;p14">
            <a:extLst>
              <a:ext uri="{FF2B5EF4-FFF2-40B4-BE49-F238E27FC236}">
                <a16:creationId xmlns:a16="http://schemas.microsoft.com/office/drawing/2014/main" id="{16DAC0A7-91A5-4D6E-0818-D942D9AFF05B}"/>
              </a:ext>
            </a:extLst>
          </p:cNvPr>
          <p:cNvSpPr/>
          <p:nvPr/>
        </p:nvSpPr>
        <p:spPr>
          <a:xfrm rot="16200000" flipH="1">
            <a:off x="3339272" y="2116171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52C0A1-D62D-B5B5-B50D-CD454D54EE48}"/>
              </a:ext>
            </a:extLst>
          </p:cNvPr>
          <p:cNvSpPr txBox="1"/>
          <p:nvPr/>
        </p:nvSpPr>
        <p:spPr>
          <a:xfrm>
            <a:off x="3718063" y="4292726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2646F23-40E9-693B-BFC5-FB5187373587}"/>
              </a:ext>
            </a:extLst>
          </p:cNvPr>
          <p:cNvSpPr txBox="1"/>
          <p:nvPr/>
        </p:nvSpPr>
        <p:spPr>
          <a:xfrm>
            <a:off x="3652960" y="2214864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DMux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Need to store fetched instruction so it’s available during execution phase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24" name="Google Shape;324;p3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Solution 1: Fetching / Executing Separately</a:t>
            </a:r>
            <a:endParaRPr/>
          </a:p>
        </p:txBody>
      </p:sp>
      <p:sp>
        <p:nvSpPr>
          <p:cNvPr id="325" name="Google Shape;325;p3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sp>
        <p:nvSpPr>
          <p:cNvPr id="326" name="Google Shape;326;p30"/>
          <p:cNvSpPr/>
          <p:nvPr/>
        </p:nvSpPr>
        <p:spPr>
          <a:xfrm>
            <a:off x="858575" y="2203002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30"/>
          <p:cNvSpPr/>
          <p:nvPr/>
        </p:nvSpPr>
        <p:spPr>
          <a:xfrm>
            <a:off x="858575" y="3529002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30"/>
          <p:cNvSpPr/>
          <p:nvPr/>
        </p:nvSpPr>
        <p:spPr>
          <a:xfrm>
            <a:off x="422325" y="2203002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9" name="Google Shape;329;p30"/>
          <p:cNvSpPr/>
          <p:nvPr/>
        </p:nvSpPr>
        <p:spPr>
          <a:xfrm>
            <a:off x="422325" y="3529002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0" name="Google Shape;330;p30"/>
          <p:cNvSpPr/>
          <p:nvPr/>
        </p:nvSpPr>
        <p:spPr>
          <a:xfrm rot="-5400000">
            <a:off x="4385419" y="4376156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0"/>
          <p:cNvSpPr/>
          <p:nvPr/>
        </p:nvSpPr>
        <p:spPr>
          <a:xfrm rot="5400000">
            <a:off x="5181787" y="983670"/>
            <a:ext cx="406200" cy="234103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30"/>
          <p:cNvSpPr/>
          <p:nvPr/>
        </p:nvSpPr>
        <p:spPr>
          <a:xfrm>
            <a:off x="422325" y="1545527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30"/>
          <p:cNvSpPr txBox="1"/>
          <p:nvPr/>
        </p:nvSpPr>
        <p:spPr>
          <a:xfrm>
            <a:off x="3005275" y="3423141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Input: Address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30"/>
          <p:cNvSpPr txBox="1"/>
          <p:nvPr/>
        </p:nvSpPr>
        <p:spPr>
          <a:xfrm>
            <a:off x="3005275" y="1324868"/>
            <a:ext cx="1254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Output: Data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30"/>
          <p:cNvSpPr txBox="1"/>
          <p:nvPr/>
        </p:nvSpPr>
        <p:spPr>
          <a:xfrm>
            <a:off x="4440100" y="1346287"/>
            <a:ext cx="12543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6" name="Google Shape;336;p30"/>
          <p:cNvSpPr/>
          <p:nvPr/>
        </p:nvSpPr>
        <p:spPr>
          <a:xfrm rot="-5400000">
            <a:off x="4385419" y="3819431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30"/>
          <p:cNvSpPr/>
          <p:nvPr/>
        </p:nvSpPr>
        <p:spPr>
          <a:xfrm rot="5400000">
            <a:off x="4817597" y="1816909"/>
            <a:ext cx="406200" cy="161265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30"/>
          <p:cNvSpPr txBox="1"/>
          <p:nvPr/>
        </p:nvSpPr>
        <p:spPr>
          <a:xfrm>
            <a:off x="4490350" y="2650562"/>
            <a:ext cx="15225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executing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1" name="Google Shape;341;p30"/>
          <p:cNvSpPr/>
          <p:nvPr/>
        </p:nvSpPr>
        <p:spPr>
          <a:xfrm rot="-5400000">
            <a:off x="3140562" y="4079041"/>
            <a:ext cx="406200" cy="72767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30"/>
          <p:cNvSpPr/>
          <p:nvPr/>
        </p:nvSpPr>
        <p:spPr>
          <a:xfrm rot="5400000">
            <a:off x="3140574" y="2008837"/>
            <a:ext cx="406200" cy="72764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30"/>
          <p:cNvSpPr/>
          <p:nvPr/>
        </p:nvSpPr>
        <p:spPr>
          <a:xfrm>
            <a:off x="3726263" y="4887450"/>
            <a:ext cx="406200" cy="462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30"/>
          <p:cNvSpPr txBox="1"/>
          <p:nvPr/>
        </p:nvSpPr>
        <p:spPr>
          <a:xfrm>
            <a:off x="4976050" y="3950944"/>
            <a:ext cx="1956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 Address</a:t>
            </a:r>
            <a:endParaRPr sz="17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5" name="Google Shape;345;p30"/>
          <p:cNvSpPr/>
          <p:nvPr/>
        </p:nvSpPr>
        <p:spPr>
          <a:xfrm rot="-5400000">
            <a:off x="6736552" y="4238347"/>
            <a:ext cx="406200" cy="10314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0"/>
          <p:cNvSpPr/>
          <p:nvPr/>
        </p:nvSpPr>
        <p:spPr>
          <a:xfrm rot="10800000">
            <a:off x="7141575" y="2476781"/>
            <a:ext cx="406200" cy="2313704"/>
          </a:xfrm>
          <a:prstGeom prst="upArrow">
            <a:avLst>
              <a:gd name="adj1" fmla="val 50000"/>
              <a:gd name="adj2" fmla="val 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30"/>
          <p:cNvSpPr txBox="1"/>
          <p:nvPr/>
        </p:nvSpPr>
        <p:spPr>
          <a:xfrm>
            <a:off x="3105088" y="5301475"/>
            <a:ext cx="2056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 vs. Executing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30"/>
          <p:cNvSpPr/>
          <p:nvPr/>
        </p:nvSpPr>
        <p:spPr>
          <a:xfrm rot="10800000">
            <a:off x="7140163" y="1362067"/>
            <a:ext cx="406200" cy="48422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30"/>
          <p:cNvSpPr txBox="1"/>
          <p:nvPr/>
        </p:nvSpPr>
        <p:spPr>
          <a:xfrm>
            <a:off x="6518113" y="1012556"/>
            <a:ext cx="2056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 vs. Executing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0"/>
          <p:cNvSpPr txBox="1"/>
          <p:nvPr/>
        </p:nvSpPr>
        <p:spPr>
          <a:xfrm>
            <a:off x="4969756" y="4521533"/>
            <a:ext cx="2006868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Address</a:t>
            </a:r>
            <a:endParaRPr sz="17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" name="Google Shape;166;p14">
            <a:extLst>
              <a:ext uri="{FF2B5EF4-FFF2-40B4-BE49-F238E27FC236}">
                <a16:creationId xmlns:a16="http://schemas.microsoft.com/office/drawing/2014/main" id="{B63E7B30-303E-25FA-D0F5-7F7743B9A479}"/>
              </a:ext>
            </a:extLst>
          </p:cNvPr>
          <p:cNvSpPr/>
          <p:nvPr/>
        </p:nvSpPr>
        <p:spPr>
          <a:xfrm rot="16200000" flipH="1">
            <a:off x="3339583" y="4201445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66;p14">
            <a:extLst>
              <a:ext uri="{FF2B5EF4-FFF2-40B4-BE49-F238E27FC236}">
                <a16:creationId xmlns:a16="http://schemas.microsoft.com/office/drawing/2014/main" id="{16DAC0A7-91A5-4D6E-0818-D942D9AFF05B}"/>
              </a:ext>
            </a:extLst>
          </p:cNvPr>
          <p:cNvSpPr/>
          <p:nvPr/>
        </p:nvSpPr>
        <p:spPr>
          <a:xfrm rot="16200000" flipH="1">
            <a:off x="3339272" y="2116171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52C0A1-D62D-B5B5-B50D-CD454D54EE48}"/>
              </a:ext>
            </a:extLst>
          </p:cNvPr>
          <p:cNvSpPr txBox="1"/>
          <p:nvPr/>
        </p:nvSpPr>
        <p:spPr>
          <a:xfrm>
            <a:off x="3718063" y="4292726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2646F23-40E9-693B-BFC5-FB5187373587}"/>
              </a:ext>
            </a:extLst>
          </p:cNvPr>
          <p:cNvSpPr txBox="1"/>
          <p:nvPr/>
        </p:nvSpPr>
        <p:spPr>
          <a:xfrm>
            <a:off x="3652960" y="2214864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DMux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Google Shape;175;p27">
            <a:extLst>
              <a:ext uri="{FF2B5EF4-FFF2-40B4-BE49-F238E27FC236}">
                <a16:creationId xmlns:a16="http://schemas.microsoft.com/office/drawing/2014/main" id="{29ACB12C-D190-4C7D-DFF9-C8EC27EA48AA}"/>
              </a:ext>
            </a:extLst>
          </p:cNvPr>
          <p:cNvSpPr/>
          <p:nvPr/>
        </p:nvSpPr>
        <p:spPr>
          <a:xfrm>
            <a:off x="6555404" y="1841522"/>
            <a:ext cx="1585792" cy="609152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Register</a:t>
            </a:r>
            <a:endParaRPr sz="1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37" name="Google Shape;176;p27">
            <a:extLst>
              <a:ext uri="{FF2B5EF4-FFF2-40B4-BE49-F238E27FC236}">
                <a16:creationId xmlns:a16="http://schemas.microsoft.com/office/drawing/2014/main" id="{CE637B9C-16AA-7222-D521-C909C5401385}"/>
              </a:ext>
            </a:extLst>
          </p:cNvPr>
          <p:cNvSpPr/>
          <p:nvPr/>
        </p:nvSpPr>
        <p:spPr>
          <a:xfrm>
            <a:off x="7254834" y="2298231"/>
            <a:ext cx="179680" cy="154896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528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Solution 2: Separate Memory Units</a:t>
            </a:r>
            <a:endParaRPr/>
          </a:p>
        </p:txBody>
      </p:sp>
      <p:sp>
        <p:nvSpPr>
          <p:cNvPr id="357" name="Google Shape;357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Separate instruction memory and data memory into two different chips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Each can be independently addressed, read from, written to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Pros: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Simpler to implement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Cons: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Fixed size of each partition, rather than flexible storage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Two chips → redundant circuitry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58" name="Google Shape;358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Exam Preparation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Strategies, Mock Exam Problem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Multiplication Implementation Exercise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Multiplying Two Numbers in Hack Assembly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Building a Computer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Architecture, Fetch and Execute Cycle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Hack CPU Interface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Implementation and Operations</a:t>
            </a: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3152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3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</a:t>
            </a:r>
            <a:endParaRPr/>
          </a:p>
        </p:txBody>
      </p:sp>
      <p:sp>
        <p:nvSpPr>
          <p:cNvPr id="372" name="Google Shape;372;p3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sp>
        <p:nvSpPr>
          <p:cNvPr id="373" name="Google Shape;373;p32"/>
          <p:cNvSpPr/>
          <p:nvPr/>
        </p:nvSpPr>
        <p:spPr>
          <a:xfrm>
            <a:off x="650825" y="1415200"/>
            <a:ext cx="7751700" cy="43164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32"/>
          <p:cNvSpPr/>
          <p:nvPr/>
        </p:nvSpPr>
        <p:spPr>
          <a:xfrm>
            <a:off x="865300" y="2078725"/>
            <a:ext cx="19563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ROM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(Instructions)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32"/>
          <p:cNvSpPr/>
          <p:nvPr/>
        </p:nvSpPr>
        <p:spPr>
          <a:xfrm>
            <a:off x="315750" y="6037978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32"/>
          <p:cNvSpPr/>
          <p:nvPr/>
        </p:nvSpPr>
        <p:spPr>
          <a:xfrm>
            <a:off x="3643786" y="2078725"/>
            <a:ext cx="18702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32"/>
          <p:cNvSpPr/>
          <p:nvPr/>
        </p:nvSpPr>
        <p:spPr>
          <a:xfrm>
            <a:off x="3820736" y="4685875"/>
            <a:ext cx="15615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32"/>
          <p:cNvSpPr/>
          <p:nvPr/>
        </p:nvSpPr>
        <p:spPr>
          <a:xfrm>
            <a:off x="3820736" y="5104050"/>
            <a:ext cx="15615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32"/>
          <p:cNvSpPr/>
          <p:nvPr/>
        </p:nvSpPr>
        <p:spPr>
          <a:xfrm>
            <a:off x="7566650" y="6037978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32"/>
          <p:cNvSpPr/>
          <p:nvPr/>
        </p:nvSpPr>
        <p:spPr>
          <a:xfrm rot="5400000">
            <a:off x="7819700" y="5595625"/>
            <a:ext cx="538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32"/>
          <p:cNvSpPr/>
          <p:nvPr/>
        </p:nvSpPr>
        <p:spPr>
          <a:xfrm rot="-5400000">
            <a:off x="551400" y="5595625"/>
            <a:ext cx="573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32"/>
          <p:cNvSpPr/>
          <p:nvPr/>
        </p:nvSpPr>
        <p:spPr>
          <a:xfrm>
            <a:off x="2714925" y="3189600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3" name="Google Shape;383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7058" y="2663228"/>
            <a:ext cx="1648825" cy="1820347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32"/>
          <p:cNvSpPr/>
          <p:nvPr/>
        </p:nvSpPr>
        <p:spPr>
          <a:xfrm>
            <a:off x="930875" y="3261850"/>
            <a:ext cx="3903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5" name="Google Shape;385;p32"/>
          <p:cNvSpPr/>
          <p:nvPr/>
        </p:nvSpPr>
        <p:spPr>
          <a:xfrm>
            <a:off x="6166050" y="2055175"/>
            <a:ext cx="19563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(Data)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32"/>
          <p:cNvSpPr/>
          <p:nvPr/>
        </p:nvSpPr>
        <p:spPr>
          <a:xfrm>
            <a:off x="6544375" y="3238300"/>
            <a:ext cx="1472724" cy="1326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100110010111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100011001111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000000000010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32"/>
          <p:cNvSpPr/>
          <p:nvPr/>
        </p:nvSpPr>
        <p:spPr>
          <a:xfrm>
            <a:off x="6231625" y="3238300"/>
            <a:ext cx="3903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8" name="Google Shape;388;p32"/>
          <p:cNvSpPr/>
          <p:nvPr/>
        </p:nvSpPr>
        <p:spPr>
          <a:xfrm>
            <a:off x="5295775" y="3189600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32"/>
          <p:cNvSpPr/>
          <p:nvPr/>
        </p:nvSpPr>
        <p:spPr>
          <a:xfrm rot="10800000">
            <a:off x="5317600" y="4371325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p32"/>
          <p:cNvSpPr/>
          <p:nvPr/>
        </p:nvSpPr>
        <p:spPr>
          <a:xfrm rot="10800000">
            <a:off x="2736750" y="4371325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p32"/>
          <p:cNvSpPr txBox="1"/>
          <p:nvPr/>
        </p:nvSpPr>
        <p:spPr>
          <a:xfrm>
            <a:off x="2636943" y="4770001"/>
            <a:ext cx="1198612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addr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of next instruction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2" name="Google Shape;392;p32"/>
          <p:cNvSpPr txBox="1"/>
          <p:nvPr/>
        </p:nvSpPr>
        <p:spPr>
          <a:xfrm>
            <a:off x="5392286" y="2782181"/>
            <a:ext cx="86890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data out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3" name="Google Shape;393;p32"/>
          <p:cNvSpPr txBox="1"/>
          <p:nvPr/>
        </p:nvSpPr>
        <p:spPr>
          <a:xfrm>
            <a:off x="5490593" y="4749261"/>
            <a:ext cx="69885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data in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4" name="Google Shape;394;p32"/>
          <p:cNvSpPr txBox="1"/>
          <p:nvPr/>
        </p:nvSpPr>
        <p:spPr>
          <a:xfrm>
            <a:off x="2875715" y="2900998"/>
            <a:ext cx="136665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5" name="Google Shape;395;p32"/>
          <p:cNvSpPr/>
          <p:nvPr/>
        </p:nvSpPr>
        <p:spPr>
          <a:xfrm>
            <a:off x="1243625" y="3261850"/>
            <a:ext cx="1493124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Interface Inputs</a:t>
            </a:r>
            <a:endParaRPr/>
          </a:p>
        </p:txBody>
      </p:sp>
      <p:sp>
        <p:nvSpPr>
          <p:cNvPr id="401" name="Google Shape;401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398838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inM</a:t>
            </a:r>
            <a:r>
              <a:rPr lang="en-US" dirty="0"/>
              <a:t>: Value coming from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instruction</a:t>
            </a:r>
            <a:r>
              <a:rPr lang="en-US" dirty="0"/>
              <a:t>: 16-bit instruction 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reset</a:t>
            </a:r>
            <a:r>
              <a:rPr lang="en-US" dirty="0"/>
              <a:t>: if 1, reset the program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02" name="Google Shape;402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sp>
        <p:nvSpPr>
          <p:cNvPr id="6" name="Google Shape;411;p15">
            <a:extLst>
              <a:ext uri="{FF2B5EF4-FFF2-40B4-BE49-F238E27FC236}">
                <a16:creationId xmlns:a16="http://schemas.microsoft.com/office/drawing/2014/main" id="{4E693340-0BB6-EE81-BB4F-6929948E8FC7}"/>
              </a:ext>
            </a:extLst>
          </p:cNvPr>
          <p:cNvSpPr/>
          <p:nvPr/>
        </p:nvSpPr>
        <p:spPr>
          <a:xfrm>
            <a:off x="4577375" y="2064543"/>
            <a:ext cx="4353765" cy="31748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5"/>
          <p:cNvSpPr/>
          <p:nvPr/>
        </p:nvSpPr>
        <p:spPr>
          <a:xfrm>
            <a:off x="4577375" y="2064543"/>
            <a:ext cx="4353765" cy="31748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Interface Outputs</a:t>
            </a:r>
            <a:endParaRPr/>
          </a:p>
        </p:txBody>
      </p:sp>
      <p:sp>
        <p:nvSpPr>
          <p:cNvPr id="409" name="Google Shape;409;p15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4696718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outM</a:t>
            </a:r>
            <a:r>
              <a:rPr lang="en-US" dirty="0"/>
              <a:t>: value used to update memory if </a:t>
            </a:r>
            <a:r>
              <a:rPr lang="en-US" dirty="0" err="1"/>
              <a:t>writeM</a:t>
            </a:r>
            <a:r>
              <a:rPr lang="en-US" dirty="0"/>
              <a:t> is 1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writeM</a:t>
            </a:r>
            <a:r>
              <a:rPr lang="en-US" dirty="0"/>
              <a:t>: if 1, update value in memory at </a:t>
            </a:r>
            <a:r>
              <a:rPr lang="en-US" dirty="0" err="1"/>
              <a:t>addressM</a:t>
            </a:r>
            <a:r>
              <a:rPr lang="en-US" dirty="0"/>
              <a:t> with </a:t>
            </a:r>
            <a:r>
              <a:rPr lang="en-US" dirty="0" err="1"/>
              <a:t>outM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addressM</a:t>
            </a:r>
            <a:r>
              <a:rPr lang="en-US" dirty="0"/>
              <a:t>: address to read from or write to in memory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pc</a:t>
            </a:r>
            <a:r>
              <a:rPr lang="en-US" dirty="0"/>
              <a:t>: address of next instruction to be fetched from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10" name="Google Shape;410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Gearing Up For Exams</a:t>
            </a:r>
            <a:endParaRPr dirty="0"/>
          </a:p>
        </p:txBody>
      </p:sp>
      <p:sp>
        <p:nvSpPr>
          <p:cNvPr id="64" name="Google Shape;64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4106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Make a Study Plan</a:t>
            </a:r>
          </a:p>
          <a:p>
            <a:pPr marL="640080" lvl="1" indent="-283464"/>
            <a:r>
              <a:rPr lang="en-US" dirty="0"/>
              <a:t>What key topics / concepts does your exam cover?</a:t>
            </a:r>
          </a:p>
          <a:p>
            <a:pPr marL="640080" lvl="1" indent="-283464"/>
            <a:r>
              <a:rPr lang="en-US" dirty="0"/>
              <a:t>How might your study guides look different for specific classes?</a:t>
            </a:r>
          </a:p>
          <a:p>
            <a:pPr marL="640080" lvl="1" indent="-283464"/>
            <a:r>
              <a:rPr lang="en-US" dirty="0"/>
              <a:t>What resources, materials, or people might you engage with?</a:t>
            </a:r>
          </a:p>
          <a:p>
            <a:pPr marL="640080" lvl="1" indent="-283464"/>
            <a:endParaRPr lang="en-US" dirty="0"/>
          </a:p>
          <a:p>
            <a:pPr marL="347472" lvl="0" indent="-347472"/>
            <a:r>
              <a:rPr lang="en-US" dirty="0"/>
              <a:t>Create a Schedule</a:t>
            </a:r>
          </a:p>
          <a:p>
            <a:pPr marL="640080" lvl="1" indent="-283464"/>
            <a:r>
              <a:rPr lang="en-US" dirty="0"/>
              <a:t>Avoid cramming</a:t>
            </a:r>
          </a:p>
          <a:p>
            <a:pPr marL="640080" lvl="1" indent="-283464"/>
            <a:r>
              <a:rPr lang="en-US" dirty="0"/>
              <a:t>Office hours, review sessions, study groups </a:t>
            </a:r>
          </a:p>
          <a:p>
            <a:pPr marL="640080" lvl="1" indent="-283464"/>
            <a:r>
              <a:rPr lang="en-US" dirty="0"/>
              <a:t>Reference your weekly time commitments &amp; quarterly calendar</a:t>
            </a:r>
          </a:p>
          <a:p>
            <a:pPr marL="640080" lvl="1" indent="-283464"/>
            <a:endParaRPr sz="2000" dirty="0"/>
          </a:p>
          <a:p>
            <a:pPr marL="347472" lvl="0" indent="-347472"/>
            <a:r>
              <a:rPr lang="en-US" dirty="0"/>
              <a:t>Test Yourself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are ways that you can test yourself?</a:t>
            </a:r>
          </a:p>
          <a:p>
            <a:pPr marL="640080" lvl="1" indent="-283464"/>
            <a:r>
              <a:rPr lang="en-US" dirty="0"/>
              <a:t>Replicate exam-like environments</a:t>
            </a:r>
          </a:p>
        </p:txBody>
      </p:sp>
      <p:sp>
        <p:nvSpPr>
          <p:cNvPr id="65" name="Google Shape;65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Implementation</a:t>
            </a:r>
            <a:endParaRPr/>
          </a:p>
        </p:txBody>
      </p:sp>
      <p:sp>
        <p:nvSpPr>
          <p:cNvPr id="418" name="Google Shape;418;p3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  <p:sp>
        <p:nvSpPr>
          <p:cNvPr id="419" name="Google Shape;419;p33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33"/>
          <p:cNvSpPr/>
          <p:nvPr/>
        </p:nvSpPr>
        <p:spPr>
          <a:xfrm>
            <a:off x="1351278" y="1209039"/>
            <a:ext cx="6380480" cy="4856480"/>
          </a:xfrm>
          <a:custGeom>
            <a:avLst/>
            <a:gdLst/>
            <a:ahLst/>
            <a:cxnLst/>
            <a:rect l="l" t="t" r="r" b="b"/>
            <a:pathLst>
              <a:path w="6380480" h="4856480" extrusionOk="0">
                <a:moveTo>
                  <a:pt x="0" y="0"/>
                </a:moveTo>
                <a:lnTo>
                  <a:pt x="6380481" y="0"/>
                </a:lnTo>
                <a:lnTo>
                  <a:pt x="6380481" y="4856480"/>
                </a:lnTo>
                <a:lnTo>
                  <a:pt x="0" y="4856480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33"/>
          <p:cNvSpPr/>
          <p:nvPr/>
        </p:nvSpPr>
        <p:spPr>
          <a:xfrm>
            <a:off x="6006514" y="1379593"/>
            <a:ext cx="761365" cy="1361439"/>
          </a:xfrm>
          <a:custGeom>
            <a:avLst/>
            <a:gdLst/>
            <a:ahLst/>
            <a:cxnLst/>
            <a:rect l="l" t="t" r="r" b="b"/>
            <a:pathLst>
              <a:path w="761365" h="1361439" extrusionOk="0">
                <a:moveTo>
                  <a:pt x="608572" y="0"/>
                </a:moveTo>
                <a:lnTo>
                  <a:pt x="0" y="689592"/>
                </a:lnTo>
                <a:lnTo>
                  <a:pt x="760806" y="1361013"/>
                </a:lnTo>
                <a:lnTo>
                  <a:pt x="6085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2" name="Google Shape;422;p33"/>
          <p:cNvSpPr/>
          <p:nvPr/>
        </p:nvSpPr>
        <p:spPr>
          <a:xfrm>
            <a:off x="5848781" y="3042186"/>
            <a:ext cx="1128395" cy="1181735"/>
          </a:xfrm>
          <a:custGeom>
            <a:avLst/>
            <a:gdLst/>
            <a:ahLst/>
            <a:cxnLst/>
            <a:rect l="l" t="t" r="r" b="b"/>
            <a:pathLst>
              <a:path w="1128395" h="1181735" extrusionOk="0">
                <a:moveTo>
                  <a:pt x="1128157" y="0"/>
                </a:moveTo>
                <a:lnTo>
                  <a:pt x="0" y="940804"/>
                </a:lnTo>
                <a:lnTo>
                  <a:pt x="747956" y="1181494"/>
                </a:lnTo>
                <a:lnTo>
                  <a:pt x="112815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3" name="Google Shape;423;p33"/>
          <p:cNvSpPr/>
          <p:nvPr/>
        </p:nvSpPr>
        <p:spPr>
          <a:xfrm>
            <a:off x="3828345" y="2220519"/>
            <a:ext cx="831850" cy="788669"/>
          </a:xfrm>
          <a:custGeom>
            <a:avLst/>
            <a:gdLst/>
            <a:ahLst/>
            <a:cxnLst/>
            <a:rect l="l" t="t" r="r" b="b"/>
            <a:pathLst>
              <a:path w="831850" h="788669" extrusionOk="0">
                <a:moveTo>
                  <a:pt x="0" y="788648"/>
                </a:moveTo>
                <a:lnTo>
                  <a:pt x="831455" y="788648"/>
                </a:lnTo>
                <a:lnTo>
                  <a:pt x="831455" y="0"/>
                </a:lnTo>
                <a:lnTo>
                  <a:pt x="0" y="0"/>
                </a:lnTo>
                <a:lnTo>
                  <a:pt x="0" y="78864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p33"/>
          <p:cNvSpPr/>
          <p:nvPr/>
        </p:nvSpPr>
        <p:spPr>
          <a:xfrm>
            <a:off x="4102450" y="2619599"/>
            <a:ext cx="1918970" cy="154686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p33"/>
          <p:cNvSpPr txBox="1"/>
          <p:nvPr/>
        </p:nvSpPr>
        <p:spPr>
          <a:xfrm>
            <a:off x="8249254" y="5227491"/>
            <a:ext cx="493500" cy="339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4125" rIns="0" bIns="0" anchor="t" anchorCtr="0">
            <a:noAutofit/>
          </a:bodyPr>
          <a:lstStyle/>
          <a:p>
            <a:pPr marL="914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pc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26" name="Google Shape;426;p33"/>
          <p:cNvSpPr/>
          <p:nvPr/>
        </p:nvSpPr>
        <p:spPr>
          <a:xfrm>
            <a:off x="1399850" y="1286850"/>
            <a:ext cx="1535176" cy="453230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p33"/>
          <p:cNvSpPr/>
          <p:nvPr/>
        </p:nvSpPr>
        <p:spPr>
          <a:xfrm>
            <a:off x="2504225" y="1286850"/>
            <a:ext cx="5152434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33"/>
          <p:cNvSpPr/>
          <p:nvPr/>
        </p:nvSpPr>
        <p:spPr>
          <a:xfrm>
            <a:off x="4725733" y="1527725"/>
            <a:ext cx="1007459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33"/>
          <p:cNvSpPr/>
          <p:nvPr/>
        </p:nvSpPr>
        <p:spPr>
          <a:xfrm>
            <a:off x="3032472" y="1757850"/>
            <a:ext cx="1420038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33"/>
          <p:cNvSpPr/>
          <p:nvPr/>
        </p:nvSpPr>
        <p:spPr>
          <a:xfrm>
            <a:off x="2408327" y="3338200"/>
            <a:ext cx="2149246" cy="2529116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33"/>
          <p:cNvSpPr/>
          <p:nvPr/>
        </p:nvSpPr>
        <p:spPr>
          <a:xfrm>
            <a:off x="3648700" y="3895275"/>
            <a:ext cx="4082609" cy="160100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33"/>
          <p:cNvSpPr/>
          <p:nvPr/>
        </p:nvSpPr>
        <p:spPr>
          <a:xfrm>
            <a:off x="5443925" y="5353425"/>
            <a:ext cx="2288372" cy="553002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33"/>
          <p:cNvSpPr/>
          <p:nvPr/>
        </p:nvSpPr>
        <p:spPr>
          <a:xfrm>
            <a:off x="6767875" y="1933775"/>
            <a:ext cx="964282" cy="1183348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33"/>
          <p:cNvSpPr/>
          <p:nvPr/>
        </p:nvSpPr>
        <p:spPr>
          <a:xfrm>
            <a:off x="5553525" y="1825850"/>
            <a:ext cx="450958" cy="1183348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C07E20-7269-A6D0-5BEA-AFDB93AADD0A}"/>
              </a:ext>
            </a:extLst>
          </p:cNvPr>
          <p:cNvSpPr txBox="1"/>
          <p:nvPr/>
        </p:nvSpPr>
        <p:spPr>
          <a:xfrm>
            <a:off x="3441532" y="3443628"/>
            <a:ext cx="2149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Diving beneath the hood… next lecture!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8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9 Reminders</a:t>
            </a:r>
            <a:endParaRPr dirty="0"/>
          </a:p>
        </p:txBody>
      </p:sp>
      <p:sp>
        <p:nvSpPr>
          <p:cNvPr id="819" name="Google Shape;819;p8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Project 5 due this Thursday (4/27) at 11:59pm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b="1" dirty="0"/>
          </a:p>
          <a:p>
            <a:pPr marL="347472" indent="-347472"/>
            <a:r>
              <a:rPr lang="en-US" b="1" dirty="0"/>
              <a:t>Midterm exam coming up on 5/4 during lecture time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b="1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Preston has office hours after class in CSE2 152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Feel free to post your questions on the Ed board as well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0" name="Google Shape;820;p8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6, Part I: Mock Exam Problem</a:t>
            </a:r>
            <a:endParaRPr dirty="0"/>
          </a:p>
        </p:txBody>
      </p:sp>
      <p:sp>
        <p:nvSpPr>
          <p:cNvPr id="94" name="Google Shape;94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1375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Schedule a 30-minute session based on your group members' availability to complete one mock exam problem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8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Determine how you will connect with each other and where your session will be located</a:t>
            </a:r>
          </a:p>
        </p:txBody>
      </p:sp>
      <p:sp>
        <p:nvSpPr>
          <p:cNvPr id="95" name="Google Shape;95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3" name="Google Shape;94;p9">
            <a:extLst>
              <a:ext uri="{FF2B5EF4-FFF2-40B4-BE49-F238E27FC236}">
                <a16:creationId xmlns:a16="http://schemas.microsoft.com/office/drawing/2014/main" id="{844E363D-C074-5C73-D57B-428A5339AD5E}"/>
              </a:ext>
            </a:extLst>
          </p:cNvPr>
          <p:cNvSpPr txBox="1">
            <a:spLocks/>
          </p:cNvSpPr>
          <p:nvPr/>
        </p:nvSpPr>
        <p:spPr>
          <a:xfrm>
            <a:off x="396875" y="1450272"/>
            <a:ext cx="4424508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endParaRPr lang="en-US" dirty="0"/>
          </a:p>
          <a:p>
            <a:pPr marL="347472" indent="-347472"/>
            <a:endParaRPr lang="en-US" dirty="0"/>
          </a:p>
          <a:p>
            <a:pPr marL="347472" indent="-347472"/>
            <a:endParaRPr lang="en-US" dirty="0"/>
          </a:p>
          <a:p>
            <a:pPr marL="347472" indent="-347472"/>
            <a:endParaRPr lang="en-US" dirty="0"/>
          </a:p>
          <a:p>
            <a:pPr marL="347472" indent="-347472"/>
            <a:endParaRPr lang="en-US" dirty="0"/>
          </a:p>
          <a:p>
            <a:pPr marL="347472" indent="-347472"/>
            <a:endParaRPr lang="en-US" dirty="0"/>
          </a:p>
          <a:p>
            <a:pPr marL="347472" indent="-347472"/>
            <a:r>
              <a:rPr lang="en-US" dirty="0"/>
              <a:t>Mock exam problem groups: </a:t>
            </a:r>
          </a:p>
          <a:p>
            <a:pPr marL="640080" lvl="1" indent="-283464"/>
            <a:r>
              <a:rPr lang="en-US" dirty="0"/>
              <a:t>Please have one person from your group email Eric when you will meet for the mock exam problem by </a:t>
            </a:r>
            <a:r>
              <a:rPr lang="en-US" b="1" dirty="0"/>
              <a:t>4/27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F4373B0-8839-9B2E-3865-64815133A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099623"/>
              </p:ext>
            </p:extLst>
          </p:nvPr>
        </p:nvGraphicFramePr>
        <p:xfrm>
          <a:off x="4821382" y="4007629"/>
          <a:ext cx="3925743" cy="2800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036">
                  <a:extLst>
                    <a:ext uri="{9D8B030D-6E8A-4147-A177-3AD203B41FA5}">
                      <a16:colId xmlns:a16="http://schemas.microsoft.com/office/drawing/2014/main" val="3840060824"/>
                    </a:ext>
                  </a:extLst>
                </a:gridCol>
                <a:gridCol w="2595707">
                  <a:extLst>
                    <a:ext uri="{9D8B030D-6E8A-4147-A177-3AD203B41FA5}">
                      <a16:colId xmlns:a16="http://schemas.microsoft.com/office/drawing/2014/main" val="1371201680"/>
                    </a:ext>
                  </a:extLst>
                </a:gridCol>
              </a:tblGrid>
              <a:tr h="31113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 Number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 Members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833317"/>
                  </a:ext>
                </a:extLst>
              </a:tr>
              <a:tr h="31113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Guadalupe,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Rodas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Vicky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07710"/>
                  </a:ext>
                </a:extLst>
              </a:tr>
              <a:tr h="31113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Delano, Richard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801282"/>
                  </a:ext>
                </a:extLst>
              </a:tr>
              <a:tr h="31113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Tai, Yohannes, David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326856"/>
                  </a:ext>
                </a:extLst>
              </a:tr>
              <a:tr h="31113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Nathaniel, Simon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132028"/>
                  </a:ext>
                </a:extLst>
              </a:tr>
              <a:tr h="31113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Benito, 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8183709"/>
                  </a:ext>
                </a:extLst>
              </a:tr>
              <a:tr h="31113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Deya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Elainie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67600"/>
                  </a:ext>
                </a:extLst>
              </a:tr>
              <a:tr h="31113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Alex, Matthew, Said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9832293"/>
                  </a:ext>
                </a:extLst>
              </a:tr>
              <a:tr h="31113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Kris,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Binh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80197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Exam Preparation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Strategies, Mock Exam Problem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Multiplication Implementation Exercise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Multiplying Two Numbers in Hack Assembly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Building a Computer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Architecture, Fetch and Execute Cycle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Interface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3131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Review: What is Binary?</a:t>
            </a:r>
            <a:endParaRPr dirty="0"/>
          </a:p>
        </p:txBody>
      </p:sp>
      <p:sp>
        <p:nvSpPr>
          <p:cNvPr id="380" name="Google Shape;380;p3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 </a:t>
            </a:r>
            <a:r>
              <a:rPr lang="en-US" b="1" dirty="0"/>
              <a:t>base-n</a:t>
            </a:r>
            <a:r>
              <a:rPr lang="en-US" dirty="0"/>
              <a:t> number system is a system of number representation with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dirty="0"/>
              <a:t> </a:t>
            </a:r>
            <a:r>
              <a:rPr lang="en-US" b="1" dirty="0"/>
              <a:t>symbols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Decimal system is a base-10 number system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Base-10 symbols: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0, 1, 2, 3, 4, 5, 6, 7, 8, 9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Increase a number by moving to the next greatest symbol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another digit when we run out of symbols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Binary is a base-2 number system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Often prefixed with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</a:t>
            </a:r>
            <a:r>
              <a:rPr lang="en-US" dirty="0"/>
              <a:t> (e.g.,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0b1101</a:t>
            </a:r>
            <a:r>
              <a:rPr lang="en-US" dirty="0"/>
              <a:t>,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0b10</a:t>
            </a:r>
            <a:r>
              <a:rPr lang="en-US" dirty="0"/>
              <a:t>)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Base-2 symbols: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0, 1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81" name="Google Shape;381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8012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Hexadecimal</a:t>
            </a:r>
            <a:endParaRPr/>
          </a:p>
        </p:txBody>
      </p:sp>
      <p:sp>
        <p:nvSpPr>
          <p:cNvPr id="387" name="Google Shape;387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Base-16 number system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Symbols: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0, 1, 2, 3, 4, 5, 6, 7, 8, 9, A, B, C, D, E, F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Commonly used for referring to memory addresses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 to convert between binary and hexadecimal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Hexadecimal uses fewer digits to represent a value than binary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Uses the prefix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0x</a:t>
            </a:r>
            <a:r>
              <a:rPr lang="en-US" dirty="0"/>
              <a:t> to indicate a number is written in hexadecimal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32</a:t>
            </a:r>
            <a:r>
              <a:rPr lang="en-US" dirty="0"/>
              <a:t> is decimal,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0x32</a:t>
            </a:r>
            <a:r>
              <a:rPr lang="en-US" dirty="0"/>
              <a:t> is hexadecimal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88" name="Google Shape;388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Number Representation Comparison</a:t>
            </a:r>
            <a:endParaRPr/>
          </a:p>
        </p:txBody>
      </p:sp>
      <p:sp>
        <p:nvSpPr>
          <p:cNvPr id="394" name="Google Shape;394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graphicFrame>
        <p:nvGraphicFramePr>
          <p:cNvPr id="395" name="Google Shape;395;p18" descr="Table showing the 16 hexadecimal symbols and their equivalent values in decimal and binary. There are three columns, the first is a number's representation in decimal, the second is its representation in hexadecimal, and the third is its representation in binary." title="Hexadecimal Equivalency Table"/>
          <p:cNvGraphicFramePr/>
          <p:nvPr/>
        </p:nvGraphicFramePr>
        <p:xfrm>
          <a:off x="484450" y="1153898"/>
          <a:ext cx="8049975" cy="54711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83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3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Decimal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Hexadecimal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Binary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5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2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0x2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3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0x3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4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0x4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0b0100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5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0x5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6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0x6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7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0x7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8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0x8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0b1000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9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0x9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0xA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0xB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12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0xC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0b1100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13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0xD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14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0xE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15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0xF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2657</Words>
  <Application>Microsoft Macintosh PowerPoint</Application>
  <PresentationFormat>On-screen Show (4:3)</PresentationFormat>
  <Paragraphs>918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Noto Sans Symbols</vt:lpstr>
      <vt:lpstr>Arial</vt:lpstr>
      <vt:lpstr>Arial Narrow</vt:lpstr>
      <vt:lpstr>Calibri</vt:lpstr>
      <vt:lpstr>Cambria Math</vt:lpstr>
      <vt:lpstr>Consolas</vt:lpstr>
      <vt:lpstr>Courier New</vt:lpstr>
      <vt:lpstr>Times New Roman</vt:lpstr>
      <vt:lpstr>UWTheme-333-Sp18</vt:lpstr>
      <vt:lpstr>Exam Preparation &amp; Building a Computer</vt:lpstr>
      <vt:lpstr>Lecture Outline</vt:lpstr>
      <vt:lpstr>Exams Preparation Discussion</vt:lpstr>
      <vt:lpstr>Gearing Up For Exams</vt:lpstr>
      <vt:lpstr>Project 6, Part I: Mock Exam Problem</vt:lpstr>
      <vt:lpstr>Lecture Outline</vt:lpstr>
      <vt:lpstr>Review: What is Binary?</vt:lpstr>
      <vt:lpstr>Hexadecimal</vt:lpstr>
      <vt:lpstr>Number Representation Comparison</vt:lpstr>
      <vt:lpstr>Binary and Hexadecimal Conversion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Lecture Outline</vt:lpstr>
      <vt:lpstr>Building a Computer</vt:lpstr>
      <vt:lpstr>Von Neumann Architecture</vt:lpstr>
      <vt:lpstr>Connecting the Computer: Buses</vt:lpstr>
      <vt:lpstr>Basic CPU Loop</vt:lpstr>
      <vt:lpstr>Fetching</vt:lpstr>
      <vt:lpstr>Executing</vt:lpstr>
      <vt:lpstr>Combining Fetch &amp; Execute</vt:lpstr>
      <vt:lpstr>Combining Fetch &amp; Execute</vt:lpstr>
      <vt:lpstr>Combining Fetch &amp; Execute</vt:lpstr>
      <vt:lpstr>Solution 1: Handling Single Input / Output</vt:lpstr>
      <vt:lpstr>Solution 1: Fetching / Executing Separately</vt:lpstr>
      <vt:lpstr>Solution 2: Separate Memory Units</vt:lpstr>
      <vt:lpstr>Lecture Outline</vt:lpstr>
      <vt:lpstr>Hack CPU</vt:lpstr>
      <vt:lpstr>Hack CPU Interface Inputs</vt:lpstr>
      <vt:lpstr>Hack CPU Interface Outputs</vt:lpstr>
      <vt:lpstr>Hack CPU Implementation</vt:lpstr>
      <vt:lpstr>Post-Lecture 9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Computer, Exam Preparation</dc:title>
  <dc:creator>Aaron Johnston</dc:creator>
  <cp:lastModifiedBy>Eric Fan</cp:lastModifiedBy>
  <cp:revision>169</cp:revision>
  <dcterms:created xsi:type="dcterms:W3CDTF">2018-03-28T08:00:24Z</dcterms:created>
  <dcterms:modified xsi:type="dcterms:W3CDTF">2023-04-25T21:29:26Z</dcterms:modified>
</cp:coreProperties>
</file>